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7"/>
  </p:notesMasterIdLst>
  <p:sldIdLst>
    <p:sldId id="315" r:id="rId5"/>
    <p:sldId id="263" r:id="rId6"/>
    <p:sldId id="330" r:id="rId7"/>
    <p:sldId id="348" r:id="rId8"/>
    <p:sldId id="264" r:id="rId9"/>
    <p:sldId id="275" r:id="rId10"/>
    <p:sldId id="299" r:id="rId11"/>
    <p:sldId id="353" r:id="rId12"/>
    <p:sldId id="354" r:id="rId13"/>
    <p:sldId id="281" r:id="rId14"/>
    <p:sldId id="282" r:id="rId15"/>
    <p:sldId id="283" r:id="rId16"/>
    <p:sldId id="298" r:id="rId17"/>
    <p:sldId id="287" r:id="rId18"/>
    <p:sldId id="278" r:id="rId19"/>
    <p:sldId id="333" r:id="rId20"/>
    <p:sldId id="301" r:id="rId21"/>
    <p:sldId id="288" r:id="rId22"/>
    <p:sldId id="652" r:id="rId23"/>
    <p:sldId id="289" r:id="rId24"/>
    <p:sldId id="290" r:id="rId25"/>
    <p:sldId id="292" r:id="rId26"/>
    <p:sldId id="293" r:id="rId27"/>
    <p:sldId id="338" r:id="rId28"/>
    <p:sldId id="339" r:id="rId29"/>
    <p:sldId id="340" r:id="rId30"/>
    <p:sldId id="341" r:id="rId31"/>
    <p:sldId id="343" r:id="rId32"/>
    <p:sldId id="349" r:id="rId33"/>
    <p:sldId id="351" r:id="rId34"/>
    <p:sldId id="257" r:id="rId35"/>
    <p:sldId id="258" r:id="rId36"/>
    <p:sldId id="291" r:id="rId37"/>
    <p:sldId id="355" r:id="rId38"/>
    <p:sldId id="302" r:id="rId39"/>
    <p:sldId id="312" r:id="rId40"/>
    <p:sldId id="311" r:id="rId41"/>
    <p:sldId id="653" r:id="rId42"/>
    <p:sldId id="304" r:id="rId43"/>
    <p:sldId id="305" r:id="rId44"/>
    <p:sldId id="322" r:id="rId45"/>
    <p:sldId id="30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89" autoAdjust="0"/>
    <p:restoredTop sz="94660"/>
  </p:normalViewPr>
  <p:slideViewPr>
    <p:cSldViewPr snapToGrid="0">
      <p:cViewPr varScale="1">
        <p:scale>
          <a:sx n="72" d="100"/>
          <a:sy n="72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433D9-7B65-4172-9A40-6EC31A717C22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1F000-F6D1-49F5-BE00-DCE2E1B35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8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5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18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59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63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52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02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CustomShape 1"/>
          <p:cNvSpPr/>
          <p:nvPr/>
        </p:nvSpPr>
        <p:spPr>
          <a:xfrm>
            <a:off x="4398840" y="9555120"/>
            <a:ext cx="3372120" cy="50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365F7D60-0CC8-46A4-8ED5-E0E345D4A2C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en-IN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9" name="TextShape 2"/>
          <p:cNvSpPr txBox="1"/>
          <p:nvPr/>
        </p:nvSpPr>
        <p:spPr>
          <a:xfrm>
            <a:off x="731880" y="4560480"/>
            <a:ext cx="5851440" cy="431964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32660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07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84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78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32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91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09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67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B70EA-41B9-4A40-9FB7-C42F1E808E42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000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89054-84C6-409A-A23F-837E63F0F021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13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46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2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9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TextShape 1"/>
          <p:cNvSpPr txBox="1"/>
          <p:nvPr/>
        </p:nvSpPr>
        <p:spPr>
          <a:xfrm>
            <a:off x="731880" y="4560480"/>
            <a:ext cx="5851440" cy="431964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34969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17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28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9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60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7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2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77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21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1F000-F6D1-49F5-BE00-DCE2E1B351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9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5B299-6809-41AB-AD48-BF16635D21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6654A-39AC-4EF0-8513-920D2E353299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0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0BE96-6408-44F4-AE24-C630349A063A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AA2B-527D-46FB-A5AC-A713F4CB1333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0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903972A-B83D-410E-A1B6-DB2015120AD0}" type="datetime1">
              <a:rPr lang="en-US" smtClean="0"/>
              <a:t>2/15/2020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Manish Gupta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55F1CCA-AFE7-47D6-A395-A66AEFDC2C6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9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178D4-4D0D-4803-9F1A-4B92345806F5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8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A0CDA-01E8-4887-BBD1-D886BF5A8423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4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D8E9-CE03-4680-8DF9-47B679647B0B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4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FA2F9-C0B7-44BE-A68F-A08F6210CD49}" type="datetime1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21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26A7-D8AE-4593-ACD9-754566E08822}" type="datetime1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6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7745-9C63-4ACF-9163-2F7D063CA2F4}" type="datetime1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7423C-4D31-441D-BC46-FF6C10434074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5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990-2AAE-429B-8F60-929CE0364260}" type="datetime1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Manish Gupta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4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D16B1-5278-4500-BEB9-ABDFC10EFA83}" type="datetime1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Manish Gupta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F44CC-47BE-4502-9000-3F0D9C5B3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ep_learning#cite_note-BOOK2014-1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en.wikipedia.org/wiki/Linear_transforma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lgorithm" TargetMode="External"/><Relationship Id="rId11" Type="http://schemas.openxmlformats.org/officeDocument/2006/relationships/hyperlink" Target="https://en.wikipedia.org/wiki/Deep_learning#cite_note-SCHIDHUB-4" TargetMode="External"/><Relationship Id="rId5" Type="http://schemas.openxmlformats.org/officeDocument/2006/relationships/hyperlink" Target="https://en.wikipedia.org/wiki/Machine_learning" TargetMode="External"/><Relationship Id="rId10" Type="http://schemas.openxmlformats.org/officeDocument/2006/relationships/hyperlink" Target="https://en.wikipedia.org/wiki/Deep_learning#cite_note-BENGIO2012-3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en.wikipedia.org/wiki/Deep_learning#cite_note-BENGIODEEP-2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13" Type="http://schemas.openxmlformats.org/officeDocument/2006/relationships/image" Target="../media/image60.gif"/><Relationship Id="rId18" Type="http://schemas.openxmlformats.org/officeDocument/2006/relationships/image" Target="../media/image65.gif"/><Relationship Id="rId3" Type="http://schemas.openxmlformats.org/officeDocument/2006/relationships/image" Target="../media/image50.gif"/><Relationship Id="rId7" Type="http://schemas.openxmlformats.org/officeDocument/2006/relationships/image" Target="../media/image54.gif"/><Relationship Id="rId12" Type="http://schemas.openxmlformats.org/officeDocument/2006/relationships/image" Target="../media/image59.gif"/><Relationship Id="rId17" Type="http://schemas.openxmlformats.org/officeDocument/2006/relationships/image" Target="../media/image64.gif"/><Relationship Id="rId2" Type="http://schemas.openxmlformats.org/officeDocument/2006/relationships/image" Target="../media/image49.gif"/><Relationship Id="rId16" Type="http://schemas.openxmlformats.org/officeDocument/2006/relationships/image" Target="../media/image6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11" Type="http://schemas.openxmlformats.org/officeDocument/2006/relationships/image" Target="../media/image58.gif"/><Relationship Id="rId5" Type="http://schemas.openxmlformats.org/officeDocument/2006/relationships/image" Target="../media/image52.gif"/><Relationship Id="rId15" Type="http://schemas.openxmlformats.org/officeDocument/2006/relationships/image" Target="../media/image62.gif"/><Relationship Id="rId10" Type="http://schemas.openxmlformats.org/officeDocument/2006/relationships/image" Target="../media/image57.gif"/><Relationship Id="rId4" Type="http://schemas.openxmlformats.org/officeDocument/2006/relationships/image" Target="../media/image51.gif"/><Relationship Id="rId9" Type="http://schemas.openxmlformats.org/officeDocument/2006/relationships/image" Target="../media/image56.gif"/><Relationship Id="rId14" Type="http://schemas.openxmlformats.org/officeDocument/2006/relationships/image" Target="../media/image6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emf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993530"/>
            <a:ext cx="9144000" cy="1995854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Basic Introduction to Deep Learning</a:t>
            </a:r>
            <a:br>
              <a:rPr lang="en-IN" b="1" dirty="0">
                <a:solidFill>
                  <a:srgbClr val="FF0000"/>
                </a:solidFill>
              </a:rPr>
            </a:br>
            <a:br>
              <a:rPr lang="en-IN" sz="2700" b="1" dirty="0">
                <a:solidFill>
                  <a:srgbClr val="00B050"/>
                </a:solidFill>
              </a:rPr>
            </a:br>
            <a:endParaRPr lang="en-US" sz="2700" b="1" dirty="0">
              <a:solidFill>
                <a:srgbClr val="00B05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sz="3400" b="1" dirty="0">
                <a:solidFill>
                  <a:srgbClr val="7030A0"/>
                </a:solidFill>
              </a:rPr>
              <a:t>Manish Gupta</a:t>
            </a:r>
          </a:p>
          <a:p>
            <a:endParaRPr lang="en-IN" dirty="0"/>
          </a:p>
          <a:p>
            <a:r>
              <a:rPr lang="en-IN" dirty="0"/>
              <a:t>Visiting Faculty at ISB</a:t>
            </a:r>
          </a:p>
          <a:p>
            <a:r>
              <a:rPr lang="en-IN" dirty="0"/>
              <a:t>Senior Applied Scientist at Microsoft, India</a:t>
            </a:r>
          </a:p>
          <a:p>
            <a:r>
              <a:rPr lang="en-IN" dirty="0"/>
              <a:t>Adjunct Faculty at IIIT-H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131" y="6400800"/>
            <a:ext cx="1112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Credits: Stanford CS224D course, CS231N Stanford course, Geoffrey Hinton’s course, http://deeplearning.net/tutorial</a:t>
            </a:r>
          </a:p>
        </p:txBody>
      </p:sp>
    </p:spTree>
    <p:extLst>
      <p:ext uri="{BB962C8B-B14F-4D97-AF65-F5344CB8AC3E}">
        <p14:creationId xmlns:p14="http://schemas.microsoft.com/office/powerpoint/2010/main" val="4172522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348" y="-30233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How to train a Perceptron?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348" y="1223164"/>
            <a:ext cx="10515600" cy="2762417"/>
          </a:xfrm>
        </p:spPr>
        <p:txBody>
          <a:bodyPr>
            <a:normAutofit/>
          </a:bodyPr>
          <a:lstStyle/>
          <a:p>
            <a:r>
              <a:rPr lang="en-US" dirty="0"/>
              <a:t>Perceptron Algorithm - Iterative algorithm to learn the weight vector</a:t>
            </a:r>
          </a:p>
          <a:p>
            <a:r>
              <a:rPr lang="en-US" dirty="0"/>
              <a:t>Basic Idea</a:t>
            </a:r>
          </a:p>
          <a:p>
            <a:pPr lvl="1"/>
            <a:r>
              <a:rPr lang="en-US" dirty="0"/>
              <a:t>Update weights </a:t>
            </a:r>
            <a:r>
              <a:rPr lang="en-US" b="1" i="1" u="sng" dirty="0">
                <a:solidFill>
                  <a:srgbClr val="C00000"/>
                </a:solidFill>
              </a:rPr>
              <a:t>in proportion to the error contributed by inputs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7579058" y="639126"/>
            <a:ext cx="4499212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Comic Sans MS" panose="030F0702030302020204" pitchFamily="66" charset="0"/>
                <a:sym typeface="Symbol" panose="05050102010706020507" pitchFamily="18" charset="2"/>
              </a:rPr>
              <a:t>Proposed by Rosenblatt [1962]</a:t>
            </a:r>
            <a:endParaRPr lang="en-US" altLang="zh-TW" sz="2000" i="1" dirty="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0259" y="2764010"/>
                <a:ext cx="6247031" cy="295465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Randomly initialize weight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/>
                  <a:t>Repeat until </a:t>
                </a:r>
                <a:r>
                  <a:rPr lang="en-IN" i="1" dirty="0">
                    <a:solidFill>
                      <a:srgbClr val="FF0000"/>
                    </a:solidFill>
                  </a:rPr>
                  <a:t>error is less than a threshold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or </a:t>
                </a:r>
                <a:r>
                  <a:rPr lang="en-IN" dirty="0" err="1"/>
                  <a:t>max_iterations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N" dirty="0"/>
                  <a:t>:</a:t>
                </a:r>
              </a:p>
              <a:p>
                <a:endParaRPr lang="en-IN" dirty="0"/>
              </a:p>
              <a:p>
                <a:r>
                  <a:rPr lang="en-IN" dirty="0"/>
                  <a:t>For each training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N" b="0" dirty="0"/>
              </a:p>
              <a:p>
                <a:r>
                  <a:rPr lang="en-IN" dirty="0"/>
                  <a:t>	</a:t>
                </a:r>
              </a:p>
              <a:p>
                <a:r>
                  <a:rPr lang="en-IN" dirty="0"/>
                  <a:t>	Predict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using current network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IN" b="1" dirty="0"/>
              </a:p>
              <a:p>
                <a:r>
                  <a:rPr lang="en-IN" dirty="0"/>
                  <a:t>	Update weight vector as follows:</a:t>
                </a:r>
              </a:p>
              <a:p>
                <a:endParaRPr lang="en-IN" dirty="0"/>
              </a:p>
              <a:p>
                <a:r>
                  <a:rPr lang="en-IN" dirty="0"/>
                  <a:t>	</a:t>
                </a:r>
                <a:endParaRPr lang="en-IN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259" y="2764010"/>
                <a:ext cx="6247031" cy="2954655"/>
              </a:xfrm>
              <a:prstGeom prst="rect">
                <a:avLst/>
              </a:prstGeom>
              <a:blipFill rotWithShape="0">
                <a:blip r:embed="rId3"/>
                <a:stretch>
                  <a:fillRect l="-780" t="-1029"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03709" y="5168711"/>
                <a:ext cx="4696607" cy="52322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IN" sz="2800" i="1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</a:rPr>
                      <m:t>η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sz="28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I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IN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IN" sz="2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09" y="5168711"/>
                <a:ext cx="4696607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716346" y="6188417"/>
            <a:ext cx="149258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b="1" dirty="0"/>
              <a:t>Learning Rate</a:t>
            </a: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3462640" y="5718665"/>
            <a:ext cx="1292206" cy="469752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852524" y="5718665"/>
            <a:ext cx="662746" cy="839084"/>
            <a:chOff x="4965418" y="5718665"/>
            <a:chExt cx="662746" cy="839084"/>
          </a:xfrm>
        </p:grpSpPr>
        <p:sp>
          <p:nvSpPr>
            <p:cNvPr id="11" name="TextBox 10"/>
            <p:cNvSpPr txBox="1"/>
            <p:nvPr/>
          </p:nvSpPr>
          <p:spPr>
            <a:xfrm>
              <a:off x="4965418" y="6188417"/>
              <a:ext cx="662746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IN" b="1" dirty="0"/>
                <a:t>Error</a:t>
              </a:r>
            </a:p>
          </p:txBody>
        </p:sp>
        <p:cxnSp>
          <p:nvCxnSpPr>
            <p:cNvPr id="13" name="Straight Arrow Connector 12"/>
            <p:cNvCxnSpPr>
              <a:stCxn id="11" idx="0"/>
            </p:cNvCxnSpPr>
            <p:nvPr/>
          </p:nvCxnSpPr>
          <p:spPr>
            <a:xfrm flipH="1" flipV="1">
              <a:off x="5186149" y="5718665"/>
              <a:ext cx="110642" cy="469752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6" name="Picture 2" descr="image_preview (400×18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664" y="3099523"/>
            <a:ext cx="3810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1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17238" y="188675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Perceptron Explained – Toy Example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75385" y="1455049"/>
            <a:ext cx="73152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			4 points linearly separable</a:t>
            </a:r>
          </a:p>
          <a:p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802281" y="1953460"/>
            <a:ext cx="5096557" cy="3808312"/>
            <a:chOff x="3413125" y="2782889"/>
            <a:chExt cx="5096557" cy="3808312"/>
          </a:xfrm>
        </p:grpSpPr>
        <p:sp>
          <p:nvSpPr>
            <p:cNvPr id="8205" name="Rectangle 13"/>
            <p:cNvSpPr>
              <a:spLocks noChangeArrowheads="1"/>
            </p:cNvSpPr>
            <p:nvPr/>
          </p:nvSpPr>
          <p:spPr bwMode="auto">
            <a:xfrm>
              <a:off x="3700464" y="3055939"/>
              <a:ext cx="4772025" cy="3341687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6" name="Line 14"/>
            <p:cNvSpPr>
              <a:spLocks noChangeShapeType="1"/>
            </p:cNvSpPr>
            <p:nvPr/>
          </p:nvSpPr>
          <p:spPr bwMode="auto">
            <a:xfrm>
              <a:off x="3700464" y="3055939"/>
              <a:ext cx="4772025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>
              <a:off x="3700464" y="6397625"/>
              <a:ext cx="47720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8" name="Line 16"/>
            <p:cNvSpPr>
              <a:spLocks noChangeShapeType="1"/>
            </p:cNvSpPr>
            <p:nvPr/>
          </p:nvSpPr>
          <p:spPr bwMode="auto">
            <a:xfrm flipV="1">
              <a:off x="8472489" y="3055939"/>
              <a:ext cx="1587" cy="3341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09" name="Line 17"/>
            <p:cNvSpPr>
              <a:spLocks noChangeShapeType="1"/>
            </p:cNvSpPr>
            <p:nvPr/>
          </p:nvSpPr>
          <p:spPr bwMode="auto">
            <a:xfrm flipV="1">
              <a:off x="3700464" y="3055939"/>
              <a:ext cx="1587" cy="3341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0" name="Line 18"/>
            <p:cNvSpPr>
              <a:spLocks noChangeShapeType="1"/>
            </p:cNvSpPr>
            <p:nvPr/>
          </p:nvSpPr>
          <p:spPr bwMode="auto">
            <a:xfrm>
              <a:off x="3700464" y="6397625"/>
              <a:ext cx="47720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1" name="Line 19"/>
            <p:cNvSpPr>
              <a:spLocks noChangeShapeType="1"/>
            </p:cNvSpPr>
            <p:nvPr/>
          </p:nvSpPr>
          <p:spPr bwMode="auto">
            <a:xfrm flipV="1">
              <a:off x="3700464" y="3055939"/>
              <a:ext cx="1587" cy="3341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2" name="Line 20"/>
            <p:cNvSpPr>
              <a:spLocks noChangeShapeType="1"/>
            </p:cNvSpPr>
            <p:nvPr/>
          </p:nvSpPr>
          <p:spPr bwMode="auto">
            <a:xfrm flipV="1">
              <a:off x="3700464" y="6357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3" name="Line 21"/>
            <p:cNvSpPr>
              <a:spLocks noChangeShapeType="1"/>
            </p:cNvSpPr>
            <p:nvPr/>
          </p:nvSpPr>
          <p:spPr bwMode="auto">
            <a:xfrm>
              <a:off x="3700464" y="3055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4" name="Rectangle 22"/>
            <p:cNvSpPr>
              <a:spLocks noChangeArrowheads="1"/>
            </p:cNvSpPr>
            <p:nvPr/>
          </p:nvSpPr>
          <p:spPr bwMode="auto">
            <a:xfrm>
              <a:off x="3622675" y="6437313"/>
              <a:ext cx="11381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-2</a:t>
              </a:r>
              <a:endParaRPr lang="en-GB"/>
            </a:p>
          </p:txBody>
        </p:sp>
        <p:sp>
          <p:nvSpPr>
            <p:cNvPr id="8215" name="Line 23"/>
            <p:cNvSpPr>
              <a:spLocks noChangeShapeType="1"/>
            </p:cNvSpPr>
            <p:nvPr/>
          </p:nvSpPr>
          <p:spPr bwMode="auto">
            <a:xfrm flipV="1">
              <a:off x="4295775" y="6357939"/>
              <a:ext cx="15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6" name="Line 24"/>
            <p:cNvSpPr>
              <a:spLocks noChangeShapeType="1"/>
            </p:cNvSpPr>
            <p:nvPr/>
          </p:nvSpPr>
          <p:spPr bwMode="auto">
            <a:xfrm>
              <a:off x="4295775" y="3055939"/>
              <a:ext cx="15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7" name="Rectangle 25"/>
            <p:cNvSpPr>
              <a:spLocks noChangeArrowheads="1"/>
            </p:cNvSpPr>
            <p:nvPr/>
          </p:nvSpPr>
          <p:spPr bwMode="auto">
            <a:xfrm>
              <a:off x="4151313" y="6437313"/>
              <a:ext cx="2196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-1.5</a:t>
              </a:r>
              <a:endParaRPr lang="en-GB"/>
            </a:p>
          </p:txBody>
        </p:sp>
        <p:sp>
          <p:nvSpPr>
            <p:cNvPr id="8218" name="Line 26"/>
            <p:cNvSpPr>
              <a:spLocks noChangeShapeType="1"/>
            </p:cNvSpPr>
            <p:nvPr/>
          </p:nvSpPr>
          <p:spPr bwMode="auto">
            <a:xfrm flipV="1">
              <a:off x="4891089" y="6357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19" name="Line 27"/>
            <p:cNvSpPr>
              <a:spLocks noChangeShapeType="1"/>
            </p:cNvSpPr>
            <p:nvPr/>
          </p:nvSpPr>
          <p:spPr bwMode="auto">
            <a:xfrm>
              <a:off x="4891089" y="3055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0" name="Rectangle 28"/>
            <p:cNvSpPr>
              <a:spLocks noChangeArrowheads="1"/>
            </p:cNvSpPr>
            <p:nvPr/>
          </p:nvSpPr>
          <p:spPr bwMode="auto">
            <a:xfrm>
              <a:off x="4813300" y="6437313"/>
              <a:ext cx="11381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-1</a:t>
              </a:r>
              <a:endParaRPr lang="en-GB"/>
            </a:p>
          </p:txBody>
        </p:sp>
        <p:sp>
          <p:nvSpPr>
            <p:cNvPr id="8221" name="Line 29"/>
            <p:cNvSpPr>
              <a:spLocks noChangeShapeType="1"/>
            </p:cNvSpPr>
            <p:nvPr/>
          </p:nvSpPr>
          <p:spPr bwMode="auto">
            <a:xfrm flipV="1">
              <a:off x="5486400" y="6357939"/>
              <a:ext cx="15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2" name="Line 30"/>
            <p:cNvSpPr>
              <a:spLocks noChangeShapeType="1"/>
            </p:cNvSpPr>
            <p:nvPr/>
          </p:nvSpPr>
          <p:spPr bwMode="auto">
            <a:xfrm>
              <a:off x="5486400" y="3055939"/>
              <a:ext cx="15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3" name="Rectangle 31"/>
            <p:cNvSpPr>
              <a:spLocks noChangeArrowheads="1"/>
            </p:cNvSpPr>
            <p:nvPr/>
          </p:nvSpPr>
          <p:spPr bwMode="auto">
            <a:xfrm>
              <a:off x="5341938" y="6437313"/>
              <a:ext cx="2196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-0.5</a:t>
              </a:r>
              <a:endParaRPr lang="en-GB"/>
            </a:p>
          </p:txBody>
        </p:sp>
        <p:sp>
          <p:nvSpPr>
            <p:cNvPr id="8224" name="Line 32"/>
            <p:cNvSpPr>
              <a:spLocks noChangeShapeType="1"/>
            </p:cNvSpPr>
            <p:nvPr/>
          </p:nvSpPr>
          <p:spPr bwMode="auto">
            <a:xfrm flipV="1">
              <a:off x="6091239" y="6357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5" name="Line 33"/>
            <p:cNvSpPr>
              <a:spLocks noChangeShapeType="1"/>
            </p:cNvSpPr>
            <p:nvPr/>
          </p:nvSpPr>
          <p:spPr bwMode="auto">
            <a:xfrm>
              <a:off x="6091239" y="3055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6" name="Rectangle 34"/>
            <p:cNvSpPr>
              <a:spLocks noChangeArrowheads="1"/>
            </p:cNvSpPr>
            <p:nvPr/>
          </p:nvSpPr>
          <p:spPr bwMode="auto">
            <a:xfrm>
              <a:off x="6059488" y="643731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GB"/>
            </a:p>
          </p:txBody>
        </p:sp>
        <p:sp>
          <p:nvSpPr>
            <p:cNvPr id="8227" name="Line 35"/>
            <p:cNvSpPr>
              <a:spLocks noChangeShapeType="1"/>
            </p:cNvSpPr>
            <p:nvPr/>
          </p:nvSpPr>
          <p:spPr bwMode="auto">
            <a:xfrm flipV="1">
              <a:off x="6686550" y="6357939"/>
              <a:ext cx="15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8" name="Line 36"/>
            <p:cNvSpPr>
              <a:spLocks noChangeShapeType="1"/>
            </p:cNvSpPr>
            <p:nvPr/>
          </p:nvSpPr>
          <p:spPr bwMode="auto">
            <a:xfrm>
              <a:off x="6686550" y="3055939"/>
              <a:ext cx="15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9" name="Rectangle 37"/>
            <p:cNvSpPr>
              <a:spLocks noChangeArrowheads="1"/>
            </p:cNvSpPr>
            <p:nvPr/>
          </p:nvSpPr>
          <p:spPr bwMode="auto">
            <a:xfrm>
              <a:off x="6588125" y="643731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GB"/>
            </a:p>
          </p:txBody>
        </p:sp>
        <p:sp>
          <p:nvSpPr>
            <p:cNvPr id="8230" name="Line 38"/>
            <p:cNvSpPr>
              <a:spLocks noChangeShapeType="1"/>
            </p:cNvSpPr>
            <p:nvPr/>
          </p:nvSpPr>
          <p:spPr bwMode="auto">
            <a:xfrm flipV="1">
              <a:off x="7281864" y="6357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1" name="Line 39"/>
            <p:cNvSpPr>
              <a:spLocks noChangeShapeType="1"/>
            </p:cNvSpPr>
            <p:nvPr/>
          </p:nvSpPr>
          <p:spPr bwMode="auto">
            <a:xfrm>
              <a:off x="7281864" y="3055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2" name="Rectangle 40"/>
            <p:cNvSpPr>
              <a:spLocks noChangeArrowheads="1"/>
            </p:cNvSpPr>
            <p:nvPr/>
          </p:nvSpPr>
          <p:spPr bwMode="auto">
            <a:xfrm>
              <a:off x="7248525" y="643731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GB"/>
            </a:p>
          </p:txBody>
        </p:sp>
        <p:sp>
          <p:nvSpPr>
            <p:cNvPr id="8233" name="Line 41"/>
            <p:cNvSpPr>
              <a:spLocks noChangeShapeType="1"/>
            </p:cNvSpPr>
            <p:nvPr/>
          </p:nvSpPr>
          <p:spPr bwMode="auto">
            <a:xfrm flipV="1">
              <a:off x="7877175" y="6357939"/>
              <a:ext cx="15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4" name="Line 42"/>
            <p:cNvSpPr>
              <a:spLocks noChangeShapeType="1"/>
            </p:cNvSpPr>
            <p:nvPr/>
          </p:nvSpPr>
          <p:spPr bwMode="auto">
            <a:xfrm>
              <a:off x="7877175" y="3055939"/>
              <a:ext cx="1588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5" name="Rectangle 43"/>
            <p:cNvSpPr>
              <a:spLocks noChangeArrowheads="1"/>
            </p:cNvSpPr>
            <p:nvPr/>
          </p:nvSpPr>
          <p:spPr bwMode="auto">
            <a:xfrm>
              <a:off x="7778750" y="6437313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GB"/>
            </a:p>
          </p:txBody>
        </p:sp>
        <p:sp>
          <p:nvSpPr>
            <p:cNvPr id="8236" name="Line 44"/>
            <p:cNvSpPr>
              <a:spLocks noChangeShapeType="1"/>
            </p:cNvSpPr>
            <p:nvPr/>
          </p:nvSpPr>
          <p:spPr bwMode="auto">
            <a:xfrm flipV="1">
              <a:off x="8472489" y="6357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7" name="Line 45"/>
            <p:cNvSpPr>
              <a:spLocks noChangeShapeType="1"/>
            </p:cNvSpPr>
            <p:nvPr/>
          </p:nvSpPr>
          <p:spPr bwMode="auto">
            <a:xfrm>
              <a:off x="8472489" y="3055939"/>
              <a:ext cx="1587" cy="39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38" name="Rectangle 46"/>
            <p:cNvSpPr>
              <a:spLocks noChangeArrowheads="1"/>
            </p:cNvSpPr>
            <p:nvPr/>
          </p:nvSpPr>
          <p:spPr bwMode="auto">
            <a:xfrm>
              <a:off x="8439150" y="643731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2</a:t>
              </a:r>
              <a:endParaRPr lang="en-GB"/>
            </a:p>
          </p:txBody>
        </p:sp>
        <p:sp>
          <p:nvSpPr>
            <p:cNvPr id="8239" name="Line 47"/>
            <p:cNvSpPr>
              <a:spLocks noChangeShapeType="1"/>
            </p:cNvSpPr>
            <p:nvPr/>
          </p:nvSpPr>
          <p:spPr bwMode="auto">
            <a:xfrm>
              <a:off x="3700463" y="6397625"/>
              <a:ext cx="444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0" name="Line 48"/>
            <p:cNvSpPr>
              <a:spLocks noChangeShapeType="1"/>
            </p:cNvSpPr>
            <p:nvPr/>
          </p:nvSpPr>
          <p:spPr bwMode="auto">
            <a:xfrm flipH="1">
              <a:off x="8428038" y="6397625"/>
              <a:ext cx="444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1" name="Rectangle 49"/>
            <p:cNvSpPr>
              <a:spLocks noChangeArrowheads="1"/>
            </p:cNvSpPr>
            <p:nvPr/>
          </p:nvSpPr>
          <p:spPr bwMode="auto">
            <a:xfrm>
              <a:off x="3535363" y="6319838"/>
              <a:ext cx="11381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-2</a:t>
              </a:r>
              <a:endParaRPr lang="en-GB"/>
            </a:p>
          </p:txBody>
        </p:sp>
        <p:sp>
          <p:nvSpPr>
            <p:cNvPr id="8242" name="Line 50"/>
            <p:cNvSpPr>
              <a:spLocks noChangeShapeType="1"/>
            </p:cNvSpPr>
            <p:nvPr/>
          </p:nvSpPr>
          <p:spPr bwMode="auto">
            <a:xfrm>
              <a:off x="3700463" y="5976939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3" name="Line 51"/>
            <p:cNvSpPr>
              <a:spLocks noChangeShapeType="1"/>
            </p:cNvSpPr>
            <p:nvPr/>
          </p:nvSpPr>
          <p:spPr bwMode="auto">
            <a:xfrm flipH="1">
              <a:off x="8428038" y="5976939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4" name="Rectangle 52"/>
            <p:cNvSpPr>
              <a:spLocks noChangeArrowheads="1"/>
            </p:cNvSpPr>
            <p:nvPr/>
          </p:nvSpPr>
          <p:spPr bwMode="auto">
            <a:xfrm>
              <a:off x="3413125" y="5897563"/>
              <a:ext cx="2196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-1.5</a:t>
              </a:r>
              <a:endParaRPr lang="en-GB"/>
            </a:p>
          </p:txBody>
        </p:sp>
        <p:sp>
          <p:nvSpPr>
            <p:cNvPr id="8245" name="Line 53"/>
            <p:cNvSpPr>
              <a:spLocks noChangeShapeType="1"/>
            </p:cNvSpPr>
            <p:nvPr/>
          </p:nvSpPr>
          <p:spPr bwMode="auto">
            <a:xfrm>
              <a:off x="3700463" y="5564189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6" name="Line 54"/>
            <p:cNvSpPr>
              <a:spLocks noChangeShapeType="1"/>
            </p:cNvSpPr>
            <p:nvPr/>
          </p:nvSpPr>
          <p:spPr bwMode="auto">
            <a:xfrm flipH="1">
              <a:off x="8428038" y="5564189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7" name="Rectangle 55"/>
            <p:cNvSpPr>
              <a:spLocks noChangeArrowheads="1"/>
            </p:cNvSpPr>
            <p:nvPr/>
          </p:nvSpPr>
          <p:spPr bwMode="auto">
            <a:xfrm>
              <a:off x="3535363" y="5486400"/>
              <a:ext cx="11381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-1</a:t>
              </a:r>
              <a:endParaRPr lang="en-GB"/>
            </a:p>
          </p:txBody>
        </p:sp>
        <p:sp>
          <p:nvSpPr>
            <p:cNvPr id="8248" name="Line 56"/>
            <p:cNvSpPr>
              <a:spLocks noChangeShapeType="1"/>
            </p:cNvSpPr>
            <p:nvPr/>
          </p:nvSpPr>
          <p:spPr bwMode="auto">
            <a:xfrm>
              <a:off x="3700463" y="5143500"/>
              <a:ext cx="444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49" name="Line 57"/>
            <p:cNvSpPr>
              <a:spLocks noChangeShapeType="1"/>
            </p:cNvSpPr>
            <p:nvPr/>
          </p:nvSpPr>
          <p:spPr bwMode="auto">
            <a:xfrm flipH="1">
              <a:off x="8428038" y="5143500"/>
              <a:ext cx="444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0" name="Rectangle 58"/>
            <p:cNvSpPr>
              <a:spLocks noChangeArrowheads="1"/>
            </p:cNvSpPr>
            <p:nvPr/>
          </p:nvSpPr>
          <p:spPr bwMode="auto">
            <a:xfrm>
              <a:off x="3413125" y="5065713"/>
              <a:ext cx="2196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-0.5</a:t>
              </a:r>
              <a:endParaRPr lang="en-GB"/>
            </a:p>
          </p:txBody>
        </p:sp>
        <p:sp>
          <p:nvSpPr>
            <p:cNvPr id="8251" name="Line 59"/>
            <p:cNvSpPr>
              <a:spLocks noChangeShapeType="1"/>
            </p:cNvSpPr>
            <p:nvPr/>
          </p:nvSpPr>
          <p:spPr bwMode="auto">
            <a:xfrm>
              <a:off x="3700463" y="4732339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2" name="Line 60"/>
            <p:cNvSpPr>
              <a:spLocks noChangeShapeType="1"/>
            </p:cNvSpPr>
            <p:nvPr/>
          </p:nvSpPr>
          <p:spPr bwMode="auto">
            <a:xfrm flipH="1">
              <a:off x="8428038" y="4732339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3" name="Rectangle 61"/>
            <p:cNvSpPr>
              <a:spLocks noChangeArrowheads="1"/>
            </p:cNvSpPr>
            <p:nvPr/>
          </p:nvSpPr>
          <p:spPr bwMode="auto">
            <a:xfrm>
              <a:off x="3578225" y="4652963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GB"/>
            </a:p>
          </p:txBody>
        </p:sp>
        <p:sp>
          <p:nvSpPr>
            <p:cNvPr id="8254" name="Line 62"/>
            <p:cNvSpPr>
              <a:spLocks noChangeShapeType="1"/>
            </p:cNvSpPr>
            <p:nvPr/>
          </p:nvSpPr>
          <p:spPr bwMode="auto">
            <a:xfrm>
              <a:off x="3700463" y="4310064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5" name="Line 63"/>
            <p:cNvSpPr>
              <a:spLocks noChangeShapeType="1"/>
            </p:cNvSpPr>
            <p:nvPr/>
          </p:nvSpPr>
          <p:spPr bwMode="auto">
            <a:xfrm flipH="1">
              <a:off x="8428038" y="4310064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6" name="Rectangle 64"/>
            <p:cNvSpPr>
              <a:spLocks noChangeArrowheads="1"/>
            </p:cNvSpPr>
            <p:nvPr/>
          </p:nvSpPr>
          <p:spPr bwMode="auto">
            <a:xfrm>
              <a:off x="3457575" y="4232275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GB"/>
            </a:p>
          </p:txBody>
        </p:sp>
        <p:sp>
          <p:nvSpPr>
            <p:cNvPr id="8257" name="Line 65"/>
            <p:cNvSpPr>
              <a:spLocks noChangeShapeType="1"/>
            </p:cNvSpPr>
            <p:nvPr/>
          </p:nvSpPr>
          <p:spPr bwMode="auto">
            <a:xfrm>
              <a:off x="3700463" y="3889375"/>
              <a:ext cx="444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8" name="Line 66"/>
            <p:cNvSpPr>
              <a:spLocks noChangeShapeType="1"/>
            </p:cNvSpPr>
            <p:nvPr/>
          </p:nvSpPr>
          <p:spPr bwMode="auto">
            <a:xfrm flipH="1">
              <a:off x="8428038" y="3889375"/>
              <a:ext cx="444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59" name="Rectangle 67"/>
            <p:cNvSpPr>
              <a:spLocks noChangeArrowheads="1"/>
            </p:cNvSpPr>
            <p:nvPr/>
          </p:nvSpPr>
          <p:spPr bwMode="auto">
            <a:xfrm>
              <a:off x="3578225" y="3811588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GB"/>
            </a:p>
          </p:txBody>
        </p:sp>
        <p:sp>
          <p:nvSpPr>
            <p:cNvPr id="8260" name="Line 68"/>
            <p:cNvSpPr>
              <a:spLocks noChangeShapeType="1"/>
            </p:cNvSpPr>
            <p:nvPr/>
          </p:nvSpPr>
          <p:spPr bwMode="auto">
            <a:xfrm>
              <a:off x="3700463" y="3478214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1" name="Line 69"/>
            <p:cNvSpPr>
              <a:spLocks noChangeShapeType="1"/>
            </p:cNvSpPr>
            <p:nvPr/>
          </p:nvSpPr>
          <p:spPr bwMode="auto">
            <a:xfrm flipH="1">
              <a:off x="8428038" y="3478214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2" name="Rectangle 70"/>
            <p:cNvSpPr>
              <a:spLocks noChangeArrowheads="1"/>
            </p:cNvSpPr>
            <p:nvPr/>
          </p:nvSpPr>
          <p:spPr bwMode="auto">
            <a:xfrm>
              <a:off x="3457575" y="3398838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GB"/>
            </a:p>
          </p:txBody>
        </p:sp>
        <p:sp>
          <p:nvSpPr>
            <p:cNvPr id="8263" name="Line 71"/>
            <p:cNvSpPr>
              <a:spLocks noChangeShapeType="1"/>
            </p:cNvSpPr>
            <p:nvPr/>
          </p:nvSpPr>
          <p:spPr bwMode="auto">
            <a:xfrm>
              <a:off x="3700463" y="3055939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4" name="Line 72"/>
            <p:cNvSpPr>
              <a:spLocks noChangeShapeType="1"/>
            </p:cNvSpPr>
            <p:nvPr/>
          </p:nvSpPr>
          <p:spPr bwMode="auto">
            <a:xfrm flipH="1">
              <a:off x="8428038" y="3055939"/>
              <a:ext cx="44450" cy="15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5" name="Rectangle 73"/>
            <p:cNvSpPr>
              <a:spLocks noChangeArrowheads="1"/>
            </p:cNvSpPr>
            <p:nvPr/>
          </p:nvSpPr>
          <p:spPr bwMode="auto">
            <a:xfrm>
              <a:off x="3578225" y="297815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2</a:t>
              </a:r>
              <a:endParaRPr lang="en-GB"/>
            </a:p>
          </p:txBody>
        </p:sp>
        <p:sp>
          <p:nvSpPr>
            <p:cNvPr id="8266" name="Line 74"/>
            <p:cNvSpPr>
              <a:spLocks noChangeShapeType="1"/>
            </p:cNvSpPr>
            <p:nvPr/>
          </p:nvSpPr>
          <p:spPr bwMode="auto">
            <a:xfrm>
              <a:off x="3581401" y="3048000"/>
              <a:ext cx="47720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7" name="Line 75"/>
            <p:cNvSpPr>
              <a:spLocks noChangeShapeType="1"/>
            </p:cNvSpPr>
            <p:nvPr/>
          </p:nvSpPr>
          <p:spPr bwMode="auto">
            <a:xfrm>
              <a:off x="3700464" y="6397625"/>
              <a:ext cx="47720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8" name="Line 76"/>
            <p:cNvSpPr>
              <a:spLocks noChangeShapeType="1"/>
            </p:cNvSpPr>
            <p:nvPr/>
          </p:nvSpPr>
          <p:spPr bwMode="auto">
            <a:xfrm flipV="1">
              <a:off x="8472489" y="3055939"/>
              <a:ext cx="1587" cy="3341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69" name="Line 77"/>
            <p:cNvSpPr>
              <a:spLocks noChangeShapeType="1"/>
            </p:cNvSpPr>
            <p:nvPr/>
          </p:nvSpPr>
          <p:spPr bwMode="auto">
            <a:xfrm flipV="1">
              <a:off x="3700464" y="3055939"/>
              <a:ext cx="1587" cy="334168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0" name="Line 78"/>
            <p:cNvSpPr>
              <a:spLocks noChangeShapeType="1"/>
            </p:cNvSpPr>
            <p:nvPr/>
          </p:nvSpPr>
          <p:spPr bwMode="auto">
            <a:xfrm>
              <a:off x="4846638" y="5526089"/>
              <a:ext cx="87312" cy="77787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1" name="Line 79"/>
            <p:cNvSpPr>
              <a:spLocks noChangeShapeType="1"/>
            </p:cNvSpPr>
            <p:nvPr/>
          </p:nvSpPr>
          <p:spPr bwMode="auto">
            <a:xfrm flipH="1">
              <a:off x="4846638" y="5526089"/>
              <a:ext cx="87312" cy="77787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2" name="Line 80"/>
            <p:cNvSpPr>
              <a:spLocks noChangeShapeType="1"/>
            </p:cNvSpPr>
            <p:nvPr/>
          </p:nvSpPr>
          <p:spPr bwMode="auto">
            <a:xfrm>
              <a:off x="4846638" y="4271964"/>
              <a:ext cx="87312" cy="77787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3" name="Line 81"/>
            <p:cNvSpPr>
              <a:spLocks noChangeShapeType="1"/>
            </p:cNvSpPr>
            <p:nvPr/>
          </p:nvSpPr>
          <p:spPr bwMode="auto">
            <a:xfrm flipH="1">
              <a:off x="4846638" y="4271964"/>
              <a:ext cx="87312" cy="77787"/>
            </a:xfrm>
            <a:prstGeom prst="line">
              <a:avLst/>
            </a:prstGeom>
            <a:noFill/>
            <a:ln w="3333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4" name="Line 82"/>
            <p:cNvSpPr>
              <a:spLocks noChangeShapeType="1"/>
            </p:cNvSpPr>
            <p:nvPr/>
          </p:nvSpPr>
          <p:spPr bwMode="auto">
            <a:xfrm>
              <a:off x="6643688" y="3849689"/>
              <a:ext cx="87312" cy="79375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5" name="Line 83"/>
            <p:cNvSpPr>
              <a:spLocks noChangeShapeType="1"/>
            </p:cNvSpPr>
            <p:nvPr/>
          </p:nvSpPr>
          <p:spPr bwMode="auto">
            <a:xfrm flipH="1">
              <a:off x="6643688" y="3849689"/>
              <a:ext cx="87312" cy="79375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6" name="Line 84"/>
            <p:cNvSpPr>
              <a:spLocks noChangeShapeType="1"/>
            </p:cNvSpPr>
            <p:nvPr/>
          </p:nvSpPr>
          <p:spPr bwMode="auto">
            <a:xfrm>
              <a:off x="7237413" y="4271964"/>
              <a:ext cx="88900" cy="77787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7" name="Line 85"/>
            <p:cNvSpPr>
              <a:spLocks noChangeShapeType="1"/>
            </p:cNvSpPr>
            <p:nvPr/>
          </p:nvSpPr>
          <p:spPr bwMode="auto">
            <a:xfrm flipH="1">
              <a:off x="7237413" y="4271964"/>
              <a:ext cx="88900" cy="77787"/>
            </a:xfrm>
            <a:prstGeom prst="line">
              <a:avLst/>
            </a:prstGeom>
            <a:noFill/>
            <a:ln w="33338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78" name="Rectangle 86"/>
            <p:cNvSpPr>
              <a:spLocks noChangeArrowheads="1"/>
            </p:cNvSpPr>
            <p:nvPr/>
          </p:nvSpPr>
          <p:spPr bwMode="auto">
            <a:xfrm>
              <a:off x="5673726" y="2782889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8279" name="Rectangle 87"/>
            <p:cNvSpPr>
              <a:spLocks noChangeArrowheads="1"/>
            </p:cNvSpPr>
            <p:nvPr/>
          </p:nvSpPr>
          <p:spPr bwMode="auto">
            <a:xfrm>
              <a:off x="6654800" y="4673600"/>
              <a:ext cx="3991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200" b="1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Z = 1 </a:t>
              </a:r>
              <a:endParaRPr lang="en-GB" dirty="0"/>
            </a:p>
          </p:txBody>
        </p:sp>
        <p:sp>
          <p:nvSpPr>
            <p:cNvPr id="8280" name="Rectangle 88"/>
            <p:cNvSpPr>
              <a:spLocks noChangeArrowheads="1"/>
            </p:cNvSpPr>
            <p:nvPr/>
          </p:nvSpPr>
          <p:spPr bwMode="auto">
            <a:xfrm>
              <a:off x="4086226" y="4800600"/>
              <a:ext cx="3991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200" b="1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Z = </a:t>
              </a:r>
              <a:r>
                <a:rPr lang="en-US" sz="1200" b="1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r>
                <a:rPr lang="en-GB" sz="1200" b="1" i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 </a:t>
              </a:r>
              <a:endParaRPr lang="en-GB" dirty="0"/>
            </a:p>
          </p:txBody>
        </p:sp>
        <p:sp>
          <p:nvSpPr>
            <p:cNvPr id="8281" name="Rectangle 89"/>
            <p:cNvSpPr>
              <a:spLocks noChangeArrowheads="1"/>
            </p:cNvSpPr>
            <p:nvPr/>
          </p:nvSpPr>
          <p:spPr bwMode="auto">
            <a:xfrm>
              <a:off x="6632575" y="3654425"/>
              <a:ext cx="53059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200" b="1">
                  <a:solidFill>
                    <a:srgbClr val="000000"/>
                  </a:solidFill>
                  <a:latin typeface="Helvetica" panose="020B0604020202020204" pitchFamily="34" charset="0"/>
                </a:rPr>
                <a:t>(1/2, 1) </a:t>
              </a:r>
              <a:endParaRPr lang="en-GB"/>
            </a:p>
          </p:txBody>
        </p:sp>
        <p:sp>
          <p:nvSpPr>
            <p:cNvPr id="8282" name="Rectangle 90"/>
            <p:cNvSpPr>
              <a:spLocks noChangeArrowheads="1"/>
            </p:cNvSpPr>
            <p:nvPr/>
          </p:nvSpPr>
          <p:spPr bwMode="auto">
            <a:xfrm>
              <a:off x="7435850" y="4183063"/>
              <a:ext cx="4440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200" b="1">
                  <a:solidFill>
                    <a:srgbClr val="000000"/>
                  </a:solidFill>
                  <a:latin typeface="Helvetica" panose="020B0604020202020204" pitchFamily="34" charset="0"/>
                </a:rPr>
                <a:t>(1,1/2)</a:t>
              </a:r>
              <a:endParaRPr lang="en-GB"/>
            </a:p>
          </p:txBody>
        </p:sp>
        <p:sp>
          <p:nvSpPr>
            <p:cNvPr id="8283" name="Rectangle 91"/>
            <p:cNvSpPr>
              <a:spLocks noChangeArrowheads="1"/>
            </p:cNvSpPr>
            <p:nvPr/>
          </p:nvSpPr>
          <p:spPr bwMode="auto">
            <a:xfrm>
              <a:off x="7435850" y="4368800"/>
              <a:ext cx="4328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200" b="1">
                  <a:solidFill>
                    <a:srgbClr val="000000"/>
                  </a:solidFill>
                  <a:latin typeface="Helvetica" panose="020B0604020202020204" pitchFamily="34" charset="0"/>
                </a:rPr>
                <a:t> </a:t>
              </a:r>
              <a:endParaRPr lang="en-GB"/>
            </a:p>
          </p:txBody>
        </p:sp>
        <p:sp>
          <p:nvSpPr>
            <p:cNvPr id="8284" name="Rectangle 92"/>
            <p:cNvSpPr>
              <a:spLocks noChangeArrowheads="1"/>
            </p:cNvSpPr>
            <p:nvPr/>
          </p:nvSpPr>
          <p:spPr bwMode="auto">
            <a:xfrm>
              <a:off x="4746626" y="4037013"/>
              <a:ext cx="53860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200" b="1">
                  <a:solidFill>
                    <a:srgbClr val="000000"/>
                  </a:solidFill>
                  <a:latin typeface="Helvetica" panose="020B0604020202020204" pitchFamily="34" charset="0"/>
                </a:rPr>
                <a:t>(-1,1/2) </a:t>
              </a:r>
              <a:endParaRPr lang="en-GB"/>
            </a:p>
          </p:txBody>
        </p:sp>
        <p:sp>
          <p:nvSpPr>
            <p:cNvPr id="8285" name="Rectangle 93"/>
            <p:cNvSpPr>
              <a:spLocks noChangeArrowheads="1"/>
            </p:cNvSpPr>
            <p:nvPr/>
          </p:nvSpPr>
          <p:spPr bwMode="auto">
            <a:xfrm>
              <a:off x="4813301" y="5270500"/>
              <a:ext cx="4616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200" b="1" dirty="0">
                  <a:solidFill>
                    <a:srgbClr val="000000"/>
                  </a:solidFill>
                  <a:latin typeface="Helvetica" panose="020B0604020202020204" pitchFamily="34" charset="0"/>
                </a:rPr>
                <a:t>(-1,-1) 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04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209857" y="3180363"/>
                <a:ext cx="3727704" cy="23083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1/3 , </a:t>
                </a:r>
                <a:r>
                  <a:rPr lang="en-US" b="1" dirty="0"/>
                  <a:t>W</a:t>
                </a:r>
                <a:r>
                  <a:rPr lang="en-US" dirty="0"/>
                  <a:t>(0) = (0,1)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W(1)_x = 0  + 1/3 *(-1) * (-1) = 1/3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W(1)_y = 1 + 1/3 * (-1) * (1/2) = 5/6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W</a:t>
                </a:r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(1) = (1/3,5/6)</a:t>
                </a:r>
                <a:endParaRPr lang="en-US" b="1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857" y="3180363"/>
                <a:ext cx="3727704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473" t="-1587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48386" y="127190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Perceptron Explained – Toy Example (Contd..)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5" name="Rectangle 87">
            <a:extLst>
              <a:ext uri="{FF2B5EF4-FFF2-40B4-BE49-F238E27FC236}">
                <a16:creationId xmlns:a16="http://schemas.microsoft.com/office/drawing/2014/main" id="{D1B9EBB1-BA98-46B4-9E78-EE01D0F0A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3956" y="3416660"/>
            <a:ext cx="3991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200" b="1" i="1" dirty="0">
                <a:solidFill>
                  <a:srgbClr val="000000"/>
                </a:solidFill>
                <a:latin typeface="Helvetica" panose="020B0604020202020204" pitchFamily="34" charset="0"/>
              </a:rPr>
              <a:t>Z = 1 </a:t>
            </a:r>
            <a:endParaRPr lang="en-GB" dirty="0"/>
          </a:p>
        </p:txBody>
      </p:sp>
      <p:sp>
        <p:nvSpPr>
          <p:cNvPr id="6" name="Rectangle 88">
            <a:extLst>
              <a:ext uri="{FF2B5EF4-FFF2-40B4-BE49-F238E27FC236}">
                <a16:creationId xmlns:a16="http://schemas.microsoft.com/office/drawing/2014/main" id="{A21C4F87-C8D1-400E-B82B-717CCCEB8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382" y="3971171"/>
            <a:ext cx="3991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200" b="1" i="1" dirty="0">
                <a:solidFill>
                  <a:srgbClr val="000000"/>
                </a:solidFill>
                <a:latin typeface="Helvetica" panose="020B0604020202020204" pitchFamily="34" charset="0"/>
              </a:rPr>
              <a:t>Z = </a:t>
            </a:r>
            <a:r>
              <a:rPr lang="en-US" sz="1200" b="1" i="1" dirty="0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  <a:r>
              <a:rPr lang="en-GB" sz="1200" b="1" i="1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AB5BC4-C994-4DB9-A07A-3FD11DA92940}"/>
              </a:ext>
            </a:extLst>
          </p:cNvPr>
          <p:cNvGrpSpPr/>
          <p:nvPr/>
        </p:nvGrpSpPr>
        <p:grpSpPr>
          <a:xfrm>
            <a:off x="494560" y="1362961"/>
            <a:ext cx="7098792" cy="5216419"/>
            <a:chOff x="-67056" y="1270190"/>
            <a:chExt cx="7098792" cy="5216419"/>
          </a:xfrm>
        </p:grpSpPr>
        <p:pic>
          <p:nvPicPr>
            <p:cNvPr id="11272" name="Picture 8" descr="C:\Irit\NNCourse_Univ\Perceptron\initial_weights.em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7056" y="1270190"/>
              <a:ext cx="7098792" cy="5216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868851F-6E51-4D4A-92EB-186A1220B196}"/>
                </a:ext>
              </a:extLst>
            </p:cNvPr>
            <p:cNvSpPr/>
            <p:nvPr/>
          </p:nvSpPr>
          <p:spPr>
            <a:xfrm>
              <a:off x="3486778" y="2185516"/>
              <a:ext cx="216040" cy="158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633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7807" y="1887976"/>
            <a:ext cx="6776769" cy="4704848"/>
            <a:chOff x="3429001" y="1419226"/>
            <a:chExt cx="5343525" cy="4019550"/>
          </a:xfrm>
        </p:grpSpPr>
        <p:sp>
          <p:nvSpPr>
            <p:cNvPr id="14339" name="Rectangle 3"/>
            <p:cNvSpPr>
              <a:spLocks noChangeArrowheads="1"/>
            </p:cNvSpPr>
            <p:nvPr/>
          </p:nvSpPr>
          <p:spPr bwMode="auto">
            <a:xfrm>
              <a:off x="3429001" y="1428751"/>
              <a:ext cx="5343525" cy="4010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0" name="Rectangle 4"/>
            <p:cNvSpPr>
              <a:spLocks noChangeArrowheads="1"/>
            </p:cNvSpPr>
            <p:nvPr/>
          </p:nvSpPr>
          <p:spPr bwMode="auto">
            <a:xfrm>
              <a:off x="4124326" y="1733551"/>
              <a:ext cx="4124325" cy="3248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1" name="Rectangle 5"/>
            <p:cNvSpPr>
              <a:spLocks noChangeArrowheads="1"/>
            </p:cNvSpPr>
            <p:nvPr/>
          </p:nvSpPr>
          <p:spPr bwMode="auto">
            <a:xfrm>
              <a:off x="4124326" y="1733551"/>
              <a:ext cx="4124325" cy="3248025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2" name="Line 6"/>
            <p:cNvSpPr>
              <a:spLocks noChangeShapeType="1"/>
            </p:cNvSpPr>
            <p:nvPr/>
          </p:nvSpPr>
          <p:spPr bwMode="auto">
            <a:xfrm>
              <a:off x="4124326" y="1733550"/>
              <a:ext cx="41243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>
              <a:off x="4124326" y="4981575"/>
              <a:ext cx="41243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Line 8"/>
            <p:cNvSpPr>
              <a:spLocks noChangeShapeType="1"/>
            </p:cNvSpPr>
            <p:nvPr/>
          </p:nvSpPr>
          <p:spPr bwMode="auto">
            <a:xfrm flipV="1">
              <a:off x="8248650" y="1733551"/>
              <a:ext cx="1588" cy="32480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5" name="Line 9"/>
            <p:cNvSpPr>
              <a:spLocks noChangeShapeType="1"/>
            </p:cNvSpPr>
            <p:nvPr/>
          </p:nvSpPr>
          <p:spPr bwMode="auto">
            <a:xfrm flipV="1">
              <a:off x="4124325" y="1733551"/>
              <a:ext cx="1588" cy="32480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Line 10"/>
            <p:cNvSpPr>
              <a:spLocks noChangeShapeType="1"/>
            </p:cNvSpPr>
            <p:nvPr/>
          </p:nvSpPr>
          <p:spPr bwMode="auto">
            <a:xfrm>
              <a:off x="4124326" y="4981575"/>
              <a:ext cx="41243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Line 11"/>
            <p:cNvSpPr>
              <a:spLocks noChangeShapeType="1"/>
            </p:cNvSpPr>
            <p:nvPr/>
          </p:nvSpPr>
          <p:spPr bwMode="auto">
            <a:xfrm flipV="1">
              <a:off x="4124325" y="1733551"/>
              <a:ext cx="1588" cy="32480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 flipV="1">
              <a:off x="4124325" y="4943475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Line 13"/>
            <p:cNvSpPr>
              <a:spLocks noChangeShapeType="1"/>
            </p:cNvSpPr>
            <p:nvPr/>
          </p:nvSpPr>
          <p:spPr bwMode="auto">
            <a:xfrm>
              <a:off x="4124325" y="1733550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Rectangle 14"/>
            <p:cNvSpPr>
              <a:spLocks noChangeArrowheads="1"/>
            </p:cNvSpPr>
            <p:nvPr/>
          </p:nvSpPr>
          <p:spPr bwMode="auto">
            <a:xfrm>
              <a:off x="4057650" y="5019675"/>
              <a:ext cx="11381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-2</a:t>
              </a:r>
              <a:endParaRPr lang="en-GB"/>
            </a:p>
          </p:txBody>
        </p:sp>
        <p:sp>
          <p:nvSpPr>
            <p:cNvPr id="14351" name="Line 15"/>
            <p:cNvSpPr>
              <a:spLocks noChangeShapeType="1"/>
            </p:cNvSpPr>
            <p:nvPr/>
          </p:nvSpPr>
          <p:spPr bwMode="auto">
            <a:xfrm flipV="1">
              <a:off x="4638675" y="4943475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2" name="Line 16"/>
            <p:cNvSpPr>
              <a:spLocks noChangeShapeType="1"/>
            </p:cNvSpPr>
            <p:nvPr/>
          </p:nvSpPr>
          <p:spPr bwMode="auto">
            <a:xfrm>
              <a:off x="4638675" y="1733550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3" name="Rectangle 17"/>
            <p:cNvSpPr>
              <a:spLocks noChangeArrowheads="1"/>
            </p:cNvSpPr>
            <p:nvPr/>
          </p:nvSpPr>
          <p:spPr bwMode="auto">
            <a:xfrm>
              <a:off x="4514850" y="5019675"/>
              <a:ext cx="2196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-1.5</a:t>
              </a:r>
              <a:endParaRPr lang="en-GB"/>
            </a:p>
          </p:txBody>
        </p:sp>
        <p:sp>
          <p:nvSpPr>
            <p:cNvPr id="14354" name="Line 18"/>
            <p:cNvSpPr>
              <a:spLocks noChangeShapeType="1"/>
            </p:cNvSpPr>
            <p:nvPr/>
          </p:nvSpPr>
          <p:spPr bwMode="auto">
            <a:xfrm flipV="1">
              <a:off x="5153025" y="4943475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5" name="Line 19"/>
            <p:cNvSpPr>
              <a:spLocks noChangeShapeType="1"/>
            </p:cNvSpPr>
            <p:nvPr/>
          </p:nvSpPr>
          <p:spPr bwMode="auto">
            <a:xfrm>
              <a:off x="5153025" y="1733550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6" name="Rectangle 20"/>
            <p:cNvSpPr>
              <a:spLocks noChangeArrowheads="1"/>
            </p:cNvSpPr>
            <p:nvPr/>
          </p:nvSpPr>
          <p:spPr bwMode="auto">
            <a:xfrm>
              <a:off x="5086350" y="5019675"/>
              <a:ext cx="11381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-1</a:t>
              </a:r>
              <a:endParaRPr lang="en-GB"/>
            </a:p>
          </p:txBody>
        </p:sp>
        <p:sp>
          <p:nvSpPr>
            <p:cNvPr id="14357" name="Line 21"/>
            <p:cNvSpPr>
              <a:spLocks noChangeShapeType="1"/>
            </p:cNvSpPr>
            <p:nvPr/>
          </p:nvSpPr>
          <p:spPr bwMode="auto">
            <a:xfrm flipV="1">
              <a:off x="5667375" y="4943475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8" name="Line 22"/>
            <p:cNvSpPr>
              <a:spLocks noChangeShapeType="1"/>
            </p:cNvSpPr>
            <p:nvPr/>
          </p:nvSpPr>
          <p:spPr bwMode="auto">
            <a:xfrm>
              <a:off x="5667375" y="1733550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Rectangle 23"/>
            <p:cNvSpPr>
              <a:spLocks noChangeArrowheads="1"/>
            </p:cNvSpPr>
            <p:nvPr/>
          </p:nvSpPr>
          <p:spPr bwMode="auto">
            <a:xfrm>
              <a:off x="5543550" y="5019675"/>
              <a:ext cx="2196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-0.5</a:t>
              </a:r>
              <a:endParaRPr lang="en-GB"/>
            </a:p>
          </p:txBody>
        </p:sp>
        <p:sp>
          <p:nvSpPr>
            <p:cNvPr id="14360" name="Line 24"/>
            <p:cNvSpPr>
              <a:spLocks noChangeShapeType="1"/>
            </p:cNvSpPr>
            <p:nvPr/>
          </p:nvSpPr>
          <p:spPr bwMode="auto">
            <a:xfrm flipV="1">
              <a:off x="6191250" y="4943475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Line 25"/>
            <p:cNvSpPr>
              <a:spLocks noChangeShapeType="1"/>
            </p:cNvSpPr>
            <p:nvPr/>
          </p:nvSpPr>
          <p:spPr bwMode="auto">
            <a:xfrm>
              <a:off x="6191250" y="1733550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2" name="Rectangle 26"/>
            <p:cNvSpPr>
              <a:spLocks noChangeArrowheads="1"/>
            </p:cNvSpPr>
            <p:nvPr/>
          </p:nvSpPr>
          <p:spPr bwMode="auto">
            <a:xfrm>
              <a:off x="6162675" y="5019675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GB"/>
            </a:p>
          </p:txBody>
        </p:sp>
        <p:sp>
          <p:nvSpPr>
            <p:cNvPr id="14363" name="Line 27"/>
            <p:cNvSpPr>
              <a:spLocks noChangeShapeType="1"/>
            </p:cNvSpPr>
            <p:nvPr/>
          </p:nvSpPr>
          <p:spPr bwMode="auto">
            <a:xfrm flipV="1">
              <a:off x="6705600" y="4943475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4" name="Line 28"/>
            <p:cNvSpPr>
              <a:spLocks noChangeShapeType="1"/>
            </p:cNvSpPr>
            <p:nvPr/>
          </p:nvSpPr>
          <p:spPr bwMode="auto">
            <a:xfrm>
              <a:off x="6705600" y="1733550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5" name="Rectangle 29"/>
            <p:cNvSpPr>
              <a:spLocks noChangeArrowheads="1"/>
            </p:cNvSpPr>
            <p:nvPr/>
          </p:nvSpPr>
          <p:spPr bwMode="auto">
            <a:xfrm>
              <a:off x="6619875" y="5019675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GB"/>
            </a:p>
          </p:txBody>
        </p:sp>
        <p:sp>
          <p:nvSpPr>
            <p:cNvPr id="14366" name="Line 30"/>
            <p:cNvSpPr>
              <a:spLocks noChangeShapeType="1"/>
            </p:cNvSpPr>
            <p:nvPr/>
          </p:nvSpPr>
          <p:spPr bwMode="auto">
            <a:xfrm flipV="1">
              <a:off x="7219950" y="4943475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7" name="Line 31"/>
            <p:cNvSpPr>
              <a:spLocks noChangeShapeType="1"/>
            </p:cNvSpPr>
            <p:nvPr/>
          </p:nvSpPr>
          <p:spPr bwMode="auto">
            <a:xfrm>
              <a:off x="7219950" y="1733550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68" name="Rectangle 32"/>
            <p:cNvSpPr>
              <a:spLocks noChangeArrowheads="1"/>
            </p:cNvSpPr>
            <p:nvPr/>
          </p:nvSpPr>
          <p:spPr bwMode="auto">
            <a:xfrm>
              <a:off x="7191375" y="5019675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GB"/>
            </a:p>
          </p:txBody>
        </p:sp>
        <p:sp>
          <p:nvSpPr>
            <p:cNvPr id="14369" name="Line 33"/>
            <p:cNvSpPr>
              <a:spLocks noChangeShapeType="1"/>
            </p:cNvSpPr>
            <p:nvPr/>
          </p:nvSpPr>
          <p:spPr bwMode="auto">
            <a:xfrm flipV="1">
              <a:off x="7734300" y="4943475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0" name="Line 34"/>
            <p:cNvSpPr>
              <a:spLocks noChangeShapeType="1"/>
            </p:cNvSpPr>
            <p:nvPr/>
          </p:nvSpPr>
          <p:spPr bwMode="auto">
            <a:xfrm>
              <a:off x="7734300" y="1733550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1" name="Rectangle 35"/>
            <p:cNvSpPr>
              <a:spLocks noChangeArrowheads="1"/>
            </p:cNvSpPr>
            <p:nvPr/>
          </p:nvSpPr>
          <p:spPr bwMode="auto">
            <a:xfrm>
              <a:off x="7648575" y="5019675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GB"/>
            </a:p>
          </p:txBody>
        </p:sp>
        <p:sp>
          <p:nvSpPr>
            <p:cNvPr id="14372" name="Line 36"/>
            <p:cNvSpPr>
              <a:spLocks noChangeShapeType="1"/>
            </p:cNvSpPr>
            <p:nvPr/>
          </p:nvSpPr>
          <p:spPr bwMode="auto">
            <a:xfrm flipV="1">
              <a:off x="8248650" y="4943475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3" name="Line 37"/>
            <p:cNvSpPr>
              <a:spLocks noChangeShapeType="1"/>
            </p:cNvSpPr>
            <p:nvPr/>
          </p:nvSpPr>
          <p:spPr bwMode="auto">
            <a:xfrm>
              <a:off x="8248650" y="1733550"/>
              <a:ext cx="1588" cy="381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4" name="Rectangle 38"/>
            <p:cNvSpPr>
              <a:spLocks noChangeArrowheads="1"/>
            </p:cNvSpPr>
            <p:nvPr/>
          </p:nvSpPr>
          <p:spPr bwMode="auto">
            <a:xfrm>
              <a:off x="8220075" y="5019675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2</a:t>
              </a:r>
              <a:endParaRPr lang="en-GB"/>
            </a:p>
          </p:txBody>
        </p:sp>
        <p:sp>
          <p:nvSpPr>
            <p:cNvPr id="14375" name="Line 39"/>
            <p:cNvSpPr>
              <a:spLocks noChangeShapeType="1"/>
            </p:cNvSpPr>
            <p:nvPr/>
          </p:nvSpPr>
          <p:spPr bwMode="auto">
            <a:xfrm>
              <a:off x="4124325" y="498157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6" name="Line 40"/>
            <p:cNvSpPr>
              <a:spLocks noChangeShapeType="1"/>
            </p:cNvSpPr>
            <p:nvPr/>
          </p:nvSpPr>
          <p:spPr bwMode="auto">
            <a:xfrm flipH="1">
              <a:off x="8210550" y="498157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7" name="Rectangle 41"/>
            <p:cNvSpPr>
              <a:spLocks noChangeArrowheads="1"/>
            </p:cNvSpPr>
            <p:nvPr/>
          </p:nvSpPr>
          <p:spPr bwMode="auto">
            <a:xfrm>
              <a:off x="3981450" y="4905375"/>
              <a:ext cx="11381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-2</a:t>
              </a:r>
              <a:endParaRPr lang="en-GB"/>
            </a:p>
          </p:txBody>
        </p:sp>
        <p:sp>
          <p:nvSpPr>
            <p:cNvPr id="14378" name="Line 42"/>
            <p:cNvSpPr>
              <a:spLocks noChangeShapeType="1"/>
            </p:cNvSpPr>
            <p:nvPr/>
          </p:nvSpPr>
          <p:spPr bwMode="auto">
            <a:xfrm>
              <a:off x="4124325" y="4572000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79" name="Line 43"/>
            <p:cNvSpPr>
              <a:spLocks noChangeShapeType="1"/>
            </p:cNvSpPr>
            <p:nvPr/>
          </p:nvSpPr>
          <p:spPr bwMode="auto">
            <a:xfrm flipH="1">
              <a:off x="8210550" y="4572000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0" name="Rectangle 44"/>
            <p:cNvSpPr>
              <a:spLocks noChangeArrowheads="1"/>
            </p:cNvSpPr>
            <p:nvPr/>
          </p:nvSpPr>
          <p:spPr bwMode="auto">
            <a:xfrm>
              <a:off x="3876675" y="4495800"/>
              <a:ext cx="2196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-1.5</a:t>
              </a:r>
              <a:endParaRPr lang="en-GB"/>
            </a:p>
          </p:txBody>
        </p:sp>
        <p:sp>
          <p:nvSpPr>
            <p:cNvPr id="14381" name="Line 45"/>
            <p:cNvSpPr>
              <a:spLocks noChangeShapeType="1"/>
            </p:cNvSpPr>
            <p:nvPr/>
          </p:nvSpPr>
          <p:spPr bwMode="auto">
            <a:xfrm>
              <a:off x="4124325" y="4171950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2" name="Line 46"/>
            <p:cNvSpPr>
              <a:spLocks noChangeShapeType="1"/>
            </p:cNvSpPr>
            <p:nvPr/>
          </p:nvSpPr>
          <p:spPr bwMode="auto">
            <a:xfrm flipH="1">
              <a:off x="8210550" y="4171950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3" name="Rectangle 47"/>
            <p:cNvSpPr>
              <a:spLocks noChangeArrowheads="1"/>
            </p:cNvSpPr>
            <p:nvPr/>
          </p:nvSpPr>
          <p:spPr bwMode="auto">
            <a:xfrm>
              <a:off x="3981450" y="4095750"/>
              <a:ext cx="11381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-1</a:t>
              </a:r>
              <a:endParaRPr lang="en-GB"/>
            </a:p>
          </p:txBody>
        </p:sp>
        <p:sp>
          <p:nvSpPr>
            <p:cNvPr id="14384" name="Line 48"/>
            <p:cNvSpPr>
              <a:spLocks noChangeShapeType="1"/>
            </p:cNvSpPr>
            <p:nvPr/>
          </p:nvSpPr>
          <p:spPr bwMode="auto">
            <a:xfrm>
              <a:off x="4124325" y="376237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5" name="Line 49"/>
            <p:cNvSpPr>
              <a:spLocks noChangeShapeType="1"/>
            </p:cNvSpPr>
            <p:nvPr/>
          </p:nvSpPr>
          <p:spPr bwMode="auto">
            <a:xfrm flipH="1">
              <a:off x="8210550" y="376237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6" name="Rectangle 50"/>
            <p:cNvSpPr>
              <a:spLocks noChangeArrowheads="1"/>
            </p:cNvSpPr>
            <p:nvPr/>
          </p:nvSpPr>
          <p:spPr bwMode="auto">
            <a:xfrm>
              <a:off x="3876675" y="3686175"/>
              <a:ext cx="21961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-0.5</a:t>
              </a:r>
              <a:endParaRPr lang="en-GB"/>
            </a:p>
          </p:txBody>
        </p:sp>
        <p:sp>
          <p:nvSpPr>
            <p:cNvPr id="14387" name="Line 51"/>
            <p:cNvSpPr>
              <a:spLocks noChangeShapeType="1"/>
            </p:cNvSpPr>
            <p:nvPr/>
          </p:nvSpPr>
          <p:spPr bwMode="auto">
            <a:xfrm>
              <a:off x="4124325" y="336232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8" name="Line 52"/>
            <p:cNvSpPr>
              <a:spLocks noChangeShapeType="1"/>
            </p:cNvSpPr>
            <p:nvPr/>
          </p:nvSpPr>
          <p:spPr bwMode="auto">
            <a:xfrm flipH="1">
              <a:off x="8210550" y="336232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89" name="Rectangle 53"/>
            <p:cNvSpPr>
              <a:spLocks noChangeArrowheads="1"/>
            </p:cNvSpPr>
            <p:nvPr/>
          </p:nvSpPr>
          <p:spPr bwMode="auto">
            <a:xfrm>
              <a:off x="4019550" y="3286125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GB"/>
            </a:p>
          </p:txBody>
        </p:sp>
        <p:sp>
          <p:nvSpPr>
            <p:cNvPr id="14390" name="Line 54"/>
            <p:cNvSpPr>
              <a:spLocks noChangeShapeType="1"/>
            </p:cNvSpPr>
            <p:nvPr/>
          </p:nvSpPr>
          <p:spPr bwMode="auto">
            <a:xfrm>
              <a:off x="4124325" y="2952750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1" name="Line 55"/>
            <p:cNvSpPr>
              <a:spLocks noChangeShapeType="1"/>
            </p:cNvSpPr>
            <p:nvPr/>
          </p:nvSpPr>
          <p:spPr bwMode="auto">
            <a:xfrm flipH="1">
              <a:off x="8210550" y="2952750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2" name="Rectangle 56"/>
            <p:cNvSpPr>
              <a:spLocks noChangeArrowheads="1"/>
            </p:cNvSpPr>
            <p:nvPr/>
          </p:nvSpPr>
          <p:spPr bwMode="auto">
            <a:xfrm>
              <a:off x="3914775" y="2876550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GB"/>
            </a:p>
          </p:txBody>
        </p:sp>
        <p:sp>
          <p:nvSpPr>
            <p:cNvPr id="14393" name="Line 57"/>
            <p:cNvSpPr>
              <a:spLocks noChangeShapeType="1"/>
            </p:cNvSpPr>
            <p:nvPr/>
          </p:nvSpPr>
          <p:spPr bwMode="auto">
            <a:xfrm>
              <a:off x="4124325" y="254317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4" name="Line 58"/>
            <p:cNvSpPr>
              <a:spLocks noChangeShapeType="1"/>
            </p:cNvSpPr>
            <p:nvPr/>
          </p:nvSpPr>
          <p:spPr bwMode="auto">
            <a:xfrm flipH="1">
              <a:off x="8210550" y="254317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5" name="Rectangle 59"/>
            <p:cNvSpPr>
              <a:spLocks noChangeArrowheads="1"/>
            </p:cNvSpPr>
            <p:nvPr/>
          </p:nvSpPr>
          <p:spPr bwMode="auto">
            <a:xfrm>
              <a:off x="4019550" y="2466975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GB"/>
            </a:p>
          </p:txBody>
        </p:sp>
        <p:sp>
          <p:nvSpPr>
            <p:cNvPr id="14396" name="Line 60"/>
            <p:cNvSpPr>
              <a:spLocks noChangeShapeType="1"/>
            </p:cNvSpPr>
            <p:nvPr/>
          </p:nvSpPr>
          <p:spPr bwMode="auto">
            <a:xfrm>
              <a:off x="4124325" y="214312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7" name="Line 61"/>
            <p:cNvSpPr>
              <a:spLocks noChangeShapeType="1"/>
            </p:cNvSpPr>
            <p:nvPr/>
          </p:nvSpPr>
          <p:spPr bwMode="auto">
            <a:xfrm flipH="1">
              <a:off x="8210550" y="2143125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8" name="Rectangle 62"/>
            <p:cNvSpPr>
              <a:spLocks noChangeArrowheads="1"/>
            </p:cNvSpPr>
            <p:nvPr/>
          </p:nvSpPr>
          <p:spPr bwMode="auto">
            <a:xfrm>
              <a:off x="3914775" y="2066925"/>
              <a:ext cx="17633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GB"/>
            </a:p>
          </p:txBody>
        </p:sp>
        <p:sp>
          <p:nvSpPr>
            <p:cNvPr id="14399" name="Line 63"/>
            <p:cNvSpPr>
              <a:spLocks noChangeShapeType="1"/>
            </p:cNvSpPr>
            <p:nvPr/>
          </p:nvSpPr>
          <p:spPr bwMode="auto">
            <a:xfrm>
              <a:off x="4124325" y="1733550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0" name="Line 64"/>
            <p:cNvSpPr>
              <a:spLocks noChangeShapeType="1"/>
            </p:cNvSpPr>
            <p:nvPr/>
          </p:nvSpPr>
          <p:spPr bwMode="auto">
            <a:xfrm flipH="1">
              <a:off x="8210550" y="1733550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1" name="Rectangle 65"/>
            <p:cNvSpPr>
              <a:spLocks noChangeArrowheads="1"/>
            </p:cNvSpPr>
            <p:nvPr/>
          </p:nvSpPr>
          <p:spPr bwMode="auto">
            <a:xfrm>
              <a:off x="4019550" y="1657350"/>
              <a:ext cx="705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000">
                  <a:solidFill>
                    <a:srgbClr val="000000"/>
                  </a:solidFill>
                  <a:latin typeface="Helvetica" panose="020B0604020202020204" pitchFamily="34" charset="0"/>
                </a:rPr>
                <a:t>2</a:t>
              </a:r>
              <a:endParaRPr lang="en-GB"/>
            </a:p>
          </p:txBody>
        </p:sp>
        <p:sp>
          <p:nvSpPr>
            <p:cNvPr id="14402" name="Line 66"/>
            <p:cNvSpPr>
              <a:spLocks noChangeShapeType="1"/>
            </p:cNvSpPr>
            <p:nvPr/>
          </p:nvSpPr>
          <p:spPr bwMode="auto">
            <a:xfrm>
              <a:off x="4124326" y="1733550"/>
              <a:ext cx="41243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3" name="Line 67"/>
            <p:cNvSpPr>
              <a:spLocks noChangeShapeType="1"/>
            </p:cNvSpPr>
            <p:nvPr/>
          </p:nvSpPr>
          <p:spPr bwMode="auto">
            <a:xfrm>
              <a:off x="4124326" y="4981575"/>
              <a:ext cx="41243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4" name="Line 68"/>
            <p:cNvSpPr>
              <a:spLocks noChangeShapeType="1"/>
            </p:cNvSpPr>
            <p:nvPr/>
          </p:nvSpPr>
          <p:spPr bwMode="auto">
            <a:xfrm flipV="1">
              <a:off x="8248650" y="1733551"/>
              <a:ext cx="1588" cy="32480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5" name="Line 69"/>
            <p:cNvSpPr>
              <a:spLocks noChangeShapeType="1"/>
            </p:cNvSpPr>
            <p:nvPr/>
          </p:nvSpPr>
          <p:spPr bwMode="auto">
            <a:xfrm flipV="1">
              <a:off x="4124325" y="1733551"/>
              <a:ext cx="1588" cy="32480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6" name="Line 70"/>
            <p:cNvSpPr>
              <a:spLocks noChangeShapeType="1"/>
            </p:cNvSpPr>
            <p:nvPr/>
          </p:nvSpPr>
          <p:spPr bwMode="auto">
            <a:xfrm>
              <a:off x="5105400" y="4124325"/>
              <a:ext cx="95250" cy="952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7" name="Line 71"/>
            <p:cNvSpPr>
              <a:spLocks noChangeShapeType="1"/>
            </p:cNvSpPr>
            <p:nvPr/>
          </p:nvSpPr>
          <p:spPr bwMode="auto">
            <a:xfrm flipH="1">
              <a:off x="5105400" y="4124325"/>
              <a:ext cx="95250" cy="952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8" name="Line 72"/>
            <p:cNvSpPr>
              <a:spLocks noChangeShapeType="1"/>
            </p:cNvSpPr>
            <p:nvPr/>
          </p:nvSpPr>
          <p:spPr bwMode="auto">
            <a:xfrm>
              <a:off x="5105400" y="2905125"/>
              <a:ext cx="95250" cy="952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09" name="Line 73"/>
            <p:cNvSpPr>
              <a:spLocks noChangeShapeType="1"/>
            </p:cNvSpPr>
            <p:nvPr/>
          </p:nvSpPr>
          <p:spPr bwMode="auto">
            <a:xfrm flipH="1">
              <a:off x="5105400" y="2905125"/>
              <a:ext cx="95250" cy="952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10" name="Line 74"/>
            <p:cNvSpPr>
              <a:spLocks noChangeShapeType="1"/>
            </p:cNvSpPr>
            <p:nvPr/>
          </p:nvSpPr>
          <p:spPr bwMode="auto">
            <a:xfrm>
              <a:off x="6657975" y="2495550"/>
              <a:ext cx="95250" cy="952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11" name="Line 75"/>
            <p:cNvSpPr>
              <a:spLocks noChangeShapeType="1"/>
            </p:cNvSpPr>
            <p:nvPr/>
          </p:nvSpPr>
          <p:spPr bwMode="auto">
            <a:xfrm flipH="1">
              <a:off x="6657975" y="2495550"/>
              <a:ext cx="95250" cy="952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12" name="Line 76"/>
            <p:cNvSpPr>
              <a:spLocks noChangeShapeType="1"/>
            </p:cNvSpPr>
            <p:nvPr/>
          </p:nvSpPr>
          <p:spPr bwMode="auto">
            <a:xfrm>
              <a:off x="7172325" y="2905125"/>
              <a:ext cx="95250" cy="952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13" name="Line 77"/>
            <p:cNvSpPr>
              <a:spLocks noChangeShapeType="1"/>
            </p:cNvSpPr>
            <p:nvPr/>
          </p:nvSpPr>
          <p:spPr bwMode="auto">
            <a:xfrm flipH="1">
              <a:off x="7172325" y="2905125"/>
              <a:ext cx="95250" cy="9525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14" name="Rectangle 78"/>
            <p:cNvSpPr>
              <a:spLocks noChangeArrowheads="1"/>
            </p:cNvSpPr>
            <p:nvPr/>
          </p:nvSpPr>
          <p:spPr bwMode="auto">
            <a:xfrm>
              <a:off x="5476876" y="1419226"/>
              <a:ext cx="162865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b="1">
                  <a:solidFill>
                    <a:srgbClr val="000000"/>
                  </a:solidFill>
                  <a:latin typeface="Helvetica" panose="020B0604020202020204" pitchFamily="34" charset="0"/>
                </a:rPr>
                <a:t>first correction</a:t>
              </a:r>
              <a:endParaRPr lang="en-GB"/>
            </a:p>
          </p:txBody>
        </p:sp>
        <p:sp>
          <p:nvSpPr>
            <p:cNvPr id="14416" name="Freeform 80"/>
            <p:cNvSpPr>
              <a:spLocks/>
            </p:cNvSpPr>
            <p:nvPr/>
          </p:nvSpPr>
          <p:spPr bwMode="auto">
            <a:xfrm>
              <a:off x="4638676" y="2867026"/>
              <a:ext cx="3095625" cy="981075"/>
            </a:xfrm>
            <a:custGeom>
              <a:avLst/>
              <a:gdLst>
                <a:gd name="T0" fmla="*/ 0 w 1950"/>
                <a:gd name="T1" fmla="*/ 0 h 618"/>
                <a:gd name="T2" fmla="*/ 66 w 1950"/>
                <a:gd name="T3" fmla="*/ 24 h 618"/>
                <a:gd name="T4" fmla="*/ 132 w 1950"/>
                <a:gd name="T5" fmla="*/ 42 h 618"/>
                <a:gd name="T6" fmla="*/ 198 w 1950"/>
                <a:gd name="T7" fmla="*/ 66 h 618"/>
                <a:gd name="T8" fmla="*/ 258 w 1950"/>
                <a:gd name="T9" fmla="*/ 84 h 618"/>
                <a:gd name="T10" fmla="*/ 324 w 1950"/>
                <a:gd name="T11" fmla="*/ 102 h 618"/>
                <a:gd name="T12" fmla="*/ 390 w 1950"/>
                <a:gd name="T13" fmla="*/ 126 h 618"/>
                <a:gd name="T14" fmla="*/ 456 w 1950"/>
                <a:gd name="T15" fmla="*/ 144 h 618"/>
                <a:gd name="T16" fmla="*/ 522 w 1950"/>
                <a:gd name="T17" fmla="*/ 168 h 618"/>
                <a:gd name="T18" fmla="*/ 588 w 1950"/>
                <a:gd name="T19" fmla="*/ 186 h 618"/>
                <a:gd name="T20" fmla="*/ 648 w 1950"/>
                <a:gd name="T21" fmla="*/ 204 h 618"/>
                <a:gd name="T22" fmla="*/ 714 w 1950"/>
                <a:gd name="T23" fmla="*/ 228 h 618"/>
                <a:gd name="T24" fmla="*/ 780 w 1950"/>
                <a:gd name="T25" fmla="*/ 246 h 618"/>
                <a:gd name="T26" fmla="*/ 846 w 1950"/>
                <a:gd name="T27" fmla="*/ 270 h 618"/>
                <a:gd name="T28" fmla="*/ 912 w 1950"/>
                <a:gd name="T29" fmla="*/ 288 h 618"/>
                <a:gd name="T30" fmla="*/ 978 w 1950"/>
                <a:gd name="T31" fmla="*/ 312 h 618"/>
                <a:gd name="T32" fmla="*/ 1038 w 1950"/>
                <a:gd name="T33" fmla="*/ 330 h 618"/>
                <a:gd name="T34" fmla="*/ 1104 w 1950"/>
                <a:gd name="T35" fmla="*/ 348 h 618"/>
                <a:gd name="T36" fmla="*/ 1170 w 1950"/>
                <a:gd name="T37" fmla="*/ 372 h 618"/>
                <a:gd name="T38" fmla="*/ 1236 w 1950"/>
                <a:gd name="T39" fmla="*/ 390 h 618"/>
                <a:gd name="T40" fmla="*/ 1302 w 1950"/>
                <a:gd name="T41" fmla="*/ 414 h 618"/>
                <a:gd name="T42" fmla="*/ 1362 w 1950"/>
                <a:gd name="T43" fmla="*/ 432 h 618"/>
                <a:gd name="T44" fmla="*/ 1428 w 1950"/>
                <a:gd name="T45" fmla="*/ 450 h 618"/>
                <a:gd name="T46" fmla="*/ 1494 w 1950"/>
                <a:gd name="T47" fmla="*/ 474 h 618"/>
                <a:gd name="T48" fmla="*/ 1560 w 1950"/>
                <a:gd name="T49" fmla="*/ 492 h 618"/>
                <a:gd name="T50" fmla="*/ 1626 w 1950"/>
                <a:gd name="T51" fmla="*/ 516 h 618"/>
                <a:gd name="T52" fmla="*/ 1692 w 1950"/>
                <a:gd name="T53" fmla="*/ 534 h 618"/>
                <a:gd name="T54" fmla="*/ 1752 w 1950"/>
                <a:gd name="T55" fmla="*/ 552 h 618"/>
                <a:gd name="T56" fmla="*/ 1818 w 1950"/>
                <a:gd name="T57" fmla="*/ 576 h 618"/>
                <a:gd name="T58" fmla="*/ 1884 w 1950"/>
                <a:gd name="T59" fmla="*/ 594 h 618"/>
                <a:gd name="T60" fmla="*/ 1950 w 1950"/>
                <a:gd name="T61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50" h="618">
                  <a:moveTo>
                    <a:pt x="0" y="0"/>
                  </a:moveTo>
                  <a:lnTo>
                    <a:pt x="66" y="24"/>
                  </a:lnTo>
                  <a:lnTo>
                    <a:pt x="132" y="42"/>
                  </a:lnTo>
                  <a:lnTo>
                    <a:pt x="198" y="66"/>
                  </a:lnTo>
                  <a:lnTo>
                    <a:pt x="258" y="84"/>
                  </a:lnTo>
                  <a:lnTo>
                    <a:pt x="324" y="102"/>
                  </a:lnTo>
                  <a:lnTo>
                    <a:pt x="390" y="126"/>
                  </a:lnTo>
                  <a:lnTo>
                    <a:pt x="456" y="144"/>
                  </a:lnTo>
                  <a:lnTo>
                    <a:pt x="522" y="168"/>
                  </a:lnTo>
                  <a:lnTo>
                    <a:pt x="588" y="186"/>
                  </a:lnTo>
                  <a:lnTo>
                    <a:pt x="648" y="204"/>
                  </a:lnTo>
                  <a:lnTo>
                    <a:pt x="714" y="228"/>
                  </a:lnTo>
                  <a:lnTo>
                    <a:pt x="780" y="246"/>
                  </a:lnTo>
                  <a:lnTo>
                    <a:pt x="846" y="270"/>
                  </a:lnTo>
                  <a:lnTo>
                    <a:pt x="912" y="288"/>
                  </a:lnTo>
                  <a:lnTo>
                    <a:pt x="978" y="312"/>
                  </a:lnTo>
                  <a:lnTo>
                    <a:pt x="1038" y="330"/>
                  </a:lnTo>
                  <a:lnTo>
                    <a:pt x="1104" y="348"/>
                  </a:lnTo>
                  <a:lnTo>
                    <a:pt x="1170" y="372"/>
                  </a:lnTo>
                  <a:lnTo>
                    <a:pt x="1236" y="390"/>
                  </a:lnTo>
                  <a:lnTo>
                    <a:pt x="1302" y="414"/>
                  </a:lnTo>
                  <a:lnTo>
                    <a:pt x="1362" y="432"/>
                  </a:lnTo>
                  <a:lnTo>
                    <a:pt x="1428" y="450"/>
                  </a:lnTo>
                  <a:lnTo>
                    <a:pt x="1494" y="474"/>
                  </a:lnTo>
                  <a:lnTo>
                    <a:pt x="1560" y="492"/>
                  </a:lnTo>
                  <a:lnTo>
                    <a:pt x="1626" y="516"/>
                  </a:lnTo>
                  <a:lnTo>
                    <a:pt x="1692" y="534"/>
                  </a:lnTo>
                  <a:lnTo>
                    <a:pt x="1752" y="552"/>
                  </a:lnTo>
                  <a:lnTo>
                    <a:pt x="1818" y="576"/>
                  </a:lnTo>
                  <a:lnTo>
                    <a:pt x="1884" y="594"/>
                  </a:lnTo>
                  <a:lnTo>
                    <a:pt x="1950" y="618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20" name="Rectangle 84"/>
            <p:cNvSpPr>
              <a:spLocks noChangeArrowheads="1"/>
            </p:cNvSpPr>
            <p:nvPr/>
          </p:nvSpPr>
          <p:spPr bwMode="auto">
            <a:xfrm>
              <a:off x="5657851" y="2066926"/>
              <a:ext cx="102431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 sz="1100" b="1">
                  <a:solidFill>
                    <a:srgbClr val="000000"/>
                  </a:solidFill>
                  <a:latin typeface="Helvetica" panose="020B0604020202020204" pitchFamily="34" charset="0"/>
                </a:rPr>
                <a:t>W(1) = (1/3,5/6) </a:t>
              </a:r>
              <a:endParaRPr lang="en-GB"/>
            </a:p>
          </p:txBody>
        </p:sp>
      </p:grpSp>
      <p:sp>
        <p:nvSpPr>
          <p:cNvPr id="84" name="Rectangle 2"/>
          <p:cNvSpPr txBox="1">
            <a:spLocks noChangeArrowheads="1"/>
          </p:cNvSpPr>
          <p:nvPr/>
        </p:nvSpPr>
        <p:spPr>
          <a:xfrm>
            <a:off x="895426" y="338968"/>
            <a:ext cx="103632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Perceptron Explained – Toy Example (Contd..)</a:t>
            </a:r>
            <a:endParaRPr lang="en-GB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090477" y="2992947"/>
                <a:ext cx="3727704" cy="25853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1/3 , </a:t>
                </a:r>
                <a:r>
                  <a:rPr lang="en-US" b="1" dirty="0">
                    <a:sym typeface="Wingdings" panose="05000000000000000000" pitchFamily="2" charset="2"/>
                  </a:rPr>
                  <a:t>W</a:t>
                </a:r>
                <a:r>
                  <a:rPr lang="en-US" dirty="0">
                    <a:sym typeface="Wingdings" panose="05000000000000000000" pitchFamily="2" charset="2"/>
                  </a:rPr>
                  <a:t>(1) = (1/3,5/6)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W(2)_x = 1/3  + 1/3 *(-1) * (-1) = 2/3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W(2)_y = 5/6 + 1/3 * (-1) * (1/2) = 4/6 = 2/3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W</a:t>
                </a:r>
                <a:r>
                  <a:rPr lang="en-US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(2) = (2/3,2/3)</a:t>
                </a:r>
                <a:endParaRPr lang="en-US" b="1" dirty="0">
                  <a:solidFill>
                    <a:srgbClr val="C00000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477" y="2992947"/>
                <a:ext cx="3727704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307" t="-1415" r="-2124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51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35529" y="479006"/>
            <a:ext cx="103632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Perceptron Explained – Toy Example (Contd..)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9000" y="5807494"/>
            <a:ext cx="6096000" cy="646331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en-US" dirty="0"/>
              <a:t>Correction of weights turned out to be a </a:t>
            </a:r>
          </a:p>
          <a:p>
            <a:pPr>
              <a:buFontTx/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chemeClr val="accent1"/>
                </a:solidFill>
              </a:rPr>
              <a:t>rotation of the separating hyper 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5B42F-5C8E-4C4B-92BA-B19C99B26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2" y="1447800"/>
            <a:ext cx="51720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9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Grp="1" noChangeArrowheads="1"/>
          </p:cNvSpPr>
          <p:nvPr>
            <p:ph type="title"/>
          </p:nvPr>
        </p:nvSpPr>
        <p:spPr>
          <a:xfrm>
            <a:off x="749969" y="178986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What can be achieved by single Perceptron?</a:t>
            </a:r>
          </a:p>
        </p:txBody>
      </p:sp>
      <p:sp>
        <p:nvSpPr>
          <p:cNvPr id="37923" name="Freeform 35"/>
          <p:cNvSpPr>
            <a:spLocks/>
          </p:cNvSpPr>
          <p:nvPr/>
        </p:nvSpPr>
        <p:spPr bwMode="auto">
          <a:xfrm>
            <a:off x="8217569" y="3962400"/>
            <a:ext cx="2819400" cy="2438400"/>
          </a:xfrm>
          <a:custGeom>
            <a:avLst/>
            <a:gdLst>
              <a:gd name="T0" fmla="*/ 0 w 1776"/>
              <a:gd name="T1" fmla="*/ 1200 h 1536"/>
              <a:gd name="T2" fmla="*/ 1776 w 1776"/>
              <a:gd name="T3" fmla="*/ 0 h 1536"/>
              <a:gd name="T4" fmla="*/ 1776 w 1776"/>
              <a:gd name="T5" fmla="*/ 1536 h 1536"/>
              <a:gd name="T6" fmla="*/ 0 w 1776"/>
              <a:gd name="T7" fmla="*/ 1536 h 1536"/>
              <a:gd name="T8" fmla="*/ 0 w 1776"/>
              <a:gd name="T9" fmla="*/ 120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536">
                <a:moveTo>
                  <a:pt x="0" y="1200"/>
                </a:moveTo>
                <a:lnTo>
                  <a:pt x="1776" y="0"/>
                </a:lnTo>
                <a:lnTo>
                  <a:pt x="1776" y="1536"/>
                </a:lnTo>
                <a:lnTo>
                  <a:pt x="0" y="1536"/>
                </a:lnTo>
                <a:lnTo>
                  <a:pt x="0" y="1200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925" name="Group 37"/>
          <p:cNvGrpSpPr>
            <a:grpSpLocks/>
          </p:cNvGrpSpPr>
          <p:nvPr/>
        </p:nvGrpSpPr>
        <p:grpSpPr bwMode="auto">
          <a:xfrm>
            <a:off x="8217569" y="3962400"/>
            <a:ext cx="2819400" cy="1905000"/>
            <a:chOff x="3504" y="2496"/>
            <a:chExt cx="1776" cy="1200"/>
          </a:xfrm>
        </p:grpSpPr>
        <p:sp>
          <p:nvSpPr>
            <p:cNvPr id="37926" name="Line 38"/>
            <p:cNvSpPr>
              <a:spLocks noChangeShapeType="1"/>
            </p:cNvSpPr>
            <p:nvPr/>
          </p:nvSpPr>
          <p:spPr bwMode="auto">
            <a:xfrm flipV="1">
              <a:off x="3504" y="2496"/>
              <a:ext cx="1776" cy="1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27" name="Rectangle 39"/>
            <p:cNvSpPr>
              <a:spLocks noChangeArrowheads="1"/>
            </p:cNvSpPr>
            <p:nvPr/>
          </p:nvSpPr>
          <p:spPr bwMode="auto">
            <a:xfrm rot="-2025659">
              <a:off x="3792" y="2774"/>
              <a:ext cx="12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0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w</a:t>
              </a:r>
              <a:r>
                <a:rPr lang="en-US" altLang="zh-TW" sz="20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 </a:t>
              </a:r>
              <a:r>
                <a:rPr lang="en-US" altLang="zh-TW" sz="20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0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 </a:t>
              </a:r>
              <a:r>
                <a:rPr lang="en-US" altLang="zh-TW" sz="20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 w</a:t>
              </a:r>
              <a:r>
                <a:rPr lang="en-US" altLang="zh-TW" sz="20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 </a:t>
              </a:r>
              <a:r>
                <a:rPr lang="en-US" altLang="zh-TW" sz="20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0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 </a:t>
              </a:r>
              <a:r>
                <a:rPr lang="en-US" altLang="zh-TW" sz="20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=</a:t>
              </a:r>
            </a:p>
          </p:txBody>
        </p:sp>
      </p:grpSp>
      <p:grpSp>
        <p:nvGrpSpPr>
          <p:cNvPr id="37928" name="Group 40"/>
          <p:cNvGrpSpPr>
            <a:grpSpLocks/>
          </p:cNvGrpSpPr>
          <p:nvPr/>
        </p:nvGrpSpPr>
        <p:grpSpPr bwMode="auto">
          <a:xfrm>
            <a:off x="8141369" y="3671888"/>
            <a:ext cx="3429000" cy="2881312"/>
            <a:chOff x="3456" y="2313"/>
            <a:chExt cx="2160" cy="1815"/>
          </a:xfrm>
        </p:grpSpPr>
        <p:sp>
          <p:nvSpPr>
            <p:cNvPr id="37929" name="Line 41"/>
            <p:cNvSpPr>
              <a:spLocks noChangeShapeType="1"/>
            </p:cNvSpPr>
            <p:nvPr/>
          </p:nvSpPr>
          <p:spPr bwMode="auto">
            <a:xfrm>
              <a:off x="3456" y="3360"/>
              <a:ext cx="19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0" name="Line 42"/>
            <p:cNvSpPr>
              <a:spLocks noChangeShapeType="1"/>
            </p:cNvSpPr>
            <p:nvPr/>
          </p:nvSpPr>
          <p:spPr bwMode="auto">
            <a:xfrm flipV="1">
              <a:off x="4464" y="2448"/>
              <a:ext cx="0" cy="1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31" name="Rectangle 43"/>
            <p:cNvSpPr>
              <a:spLocks noChangeArrowheads="1"/>
            </p:cNvSpPr>
            <p:nvPr/>
          </p:nvSpPr>
          <p:spPr bwMode="auto">
            <a:xfrm>
              <a:off x="5325" y="3360"/>
              <a:ext cx="2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37932" name="Rectangle 44"/>
            <p:cNvSpPr>
              <a:spLocks noChangeArrowheads="1"/>
            </p:cNvSpPr>
            <p:nvPr/>
          </p:nvSpPr>
          <p:spPr bwMode="auto">
            <a:xfrm>
              <a:off x="4173" y="2313"/>
              <a:ext cx="2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</a:p>
          </p:txBody>
        </p:sp>
      </p:grpSp>
      <p:sp>
        <p:nvSpPr>
          <p:cNvPr id="37947" name="Text Box 59"/>
          <p:cNvSpPr txBox="1">
            <a:spLocks noChangeArrowheads="1"/>
          </p:cNvSpPr>
          <p:nvPr/>
        </p:nvSpPr>
        <p:spPr bwMode="auto">
          <a:xfrm>
            <a:off x="10014619" y="4845050"/>
            <a:ext cx="7937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9600" b="1">
                <a:solidFill>
                  <a:srgbClr val="0033CC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37948" name="Text Box 60"/>
          <p:cNvSpPr txBox="1">
            <a:spLocks noChangeArrowheads="1"/>
          </p:cNvSpPr>
          <p:nvPr/>
        </p:nvSpPr>
        <p:spPr bwMode="auto">
          <a:xfrm>
            <a:off x="8490619" y="3581400"/>
            <a:ext cx="7937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96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6007769" y="1455549"/>
            <a:ext cx="5399087" cy="707886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r>
              <a:rPr lang="en-US" altLang="zh-TW" sz="2000" dirty="0" err="1">
                <a:solidFill>
                  <a:schemeClr val="bg1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Minsky</a:t>
            </a:r>
            <a:r>
              <a:rPr lang="en-US" altLang="zh-TW" sz="2000" dirty="0">
                <a:solidFill>
                  <a:schemeClr val="bg1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et. al. proved single M-P neuron is no better than a linear classifier [1969]</a:t>
            </a:r>
          </a:p>
        </p:txBody>
      </p:sp>
      <p:sp>
        <p:nvSpPr>
          <p:cNvPr id="32" name="Line 4"/>
          <p:cNvSpPr>
            <a:spLocks noChangeShapeType="1"/>
          </p:cNvSpPr>
          <p:nvPr/>
        </p:nvSpPr>
        <p:spPr bwMode="auto">
          <a:xfrm>
            <a:off x="1501994" y="2307657"/>
            <a:ext cx="1600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5"/>
          <p:cNvSpPr>
            <a:spLocks noChangeShapeType="1"/>
          </p:cNvSpPr>
          <p:nvPr/>
        </p:nvSpPr>
        <p:spPr bwMode="auto">
          <a:xfrm>
            <a:off x="1349594" y="3145857"/>
            <a:ext cx="1600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 flipV="1">
            <a:off x="1361729" y="4126529"/>
            <a:ext cx="1600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2263994" y="2764857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8"/>
          <p:cNvSpPr>
            <a:spLocks noChangeArrowheads="1"/>
          </p:cNvSpPr>
          <p:nvPr/>
        </p:nvSpPr>
        <p:spPr bwMode="auto">
          <a:xfrm>
            <a:off x="2111594" y="3298257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9"/>
          <p:cNvSpPr>
            <a:spLocks noChangeArrowheads="1"/>
          </p:cNvSpPr>
          <p:nvPr/>
        </p:nvSpPr>
        <p:spPr bwMode="auto">
          <a:xfrm>
            <a:off x="2199929" y="4355129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968594" y="1926657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TW" sz="28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zh-TW" sz="2800">
              <a:latin typeface="Times New Roman" panose="02020603050405020304" pitchFamily="18" charset="0"/>
            </a:endParaRPr>
          </a:p>
        </p:txBody>
      </p:sp>
      <p:sp>
        <p:nvSpPr>
          <p:cNvPr id="39" name="Text Box 11"/>
          <p:cNvSpPr txBox="1">
            <a:spLocks noChangeArrowheads="1"/>
          </p:cNvSpPr>
          <p:nvPr/>
        </p:nvSpPr>
        <p:spPr bwMode="auto">
          <a:xfrm>
            <a:off x="892394" y="2779145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TW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TW" sz="2800" dirty="0">
              <a:latin typeface="Times New Roman" panose="02020603050405020304" pitchFamily="18" charset="0"/>
            </a:endParaRPr>
          </a:p>
        </p:txBody>
      </p:sp>
      <p:sp>
        <p:nvSpPr>
          <p:cNvPr id="40" name="Text Box 12"/>
          <p:cNvSpPr txBox="1">
            <a:spLocks noChangeArrowheads="1"/>
          </p:cNvSpPr>
          <p:nvPr/>
        </p:nvSpPr>
        <p:spPr bwMode="auto">
          <a:xfrm>
            <a:off x="828329" y="4812329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TW" sz="280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endParaRPr lang="en-US" altLang="zh-TW" sz="2800" dirty="0">
              <a:latin typeface="Times New Roman" panose="02020603050405020304" pitchFamily="18" charset="0"/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auto">
          <a:xfrm>
            <a:off x="2187794" y="2155257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TW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zh-TW" sz="2800" dirty="0">
              <a:latin typeface="Times New Roman" panose="02020603050405020304" pitchFamily="18" charset="0"/>
            </a:endParaRPr>
          </a:p>
        </p:txBody>
      </p:sp>
      <p:sp>
        <p:nvSpPr>
          <p:cNvPr id="42" name="Text Box 14"/>
          <p:cNvSpPr txBox="1">
            <a:spLocks noChangeArrowheads="1"/>
          </p:cNvSpPr>
          <p:nvPr/>
        </p:nvSpPr>
        <p:spPr bwMode="auto">
          <a:xfrm>
            <a:off x="2014227" y="3540539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TW" sz="28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TW" sz="2800" dirty="0">
              <a:latin typeface="Times New Roman" panose="02020603050405020304" pitchFamily="18" charset="0"/>
            </a:endParaRPr>
          </a:p>
        </p:txBody>
      </p:sp>
      <p:sp>
        <p:nvSpPr>
          <p:cNvPr id="43" name="Text Box 15"/>
          <p:cNvSpPr txBox="1">
            <a:spLocks noChangeArrowheads="1"/>
          </p:cNvSpPr>
          <p:nvPr/>
        </p:nvSpPr>
        <p:spPr bwMode="auto">
          <a:xfrm>
            <a:off x="2144707" y="4511888"/>
            <a:ext cx="685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 i="1" dirty="0" err="1"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  <a:r>
              <a:rPr lang="en-US" altLang="zh-TW" sz="2800" i="1" baseline="-25000" dirty="0" err="1">
                <a:latin typeface="Times New Roman" panose="02020603050405020304" pitchFamily="18" charset="0"/>
                <a:sym typeface="Symbol" panose="05050102010706020507" pitchFamily="18" charset="2"/>
              </a:rPr>
              <a:t>m</a:t>
            </a:r>
            <a:endParaRPr lang="en-US" altLang="zh-TW" sz="2800" dirty="0">
              <a:latin typeface="Times New Roman" panose="02020603050405020304" pitchFamily="18" charset="0"/>
            </a:endParaRPr>
          </a:p>
        </p:txBody>
      </p:sp>
      <p:grpSp>
        <p:nvGrpSpPr>
          <p:cNvPr id="44" name="Group 16"/>
          <p:cNvGrpSpPr>
            <a:grpSpLocks/>
          </p:cNvGrpSpPr>
          <p:nvPr/>
        </p:nvGrpSpPr>
        <p:grpSpPr bwMode="auto">
          <a:xfrm>
            <a:off x="5235794" y="2764856"/>
            <a:ext cx="2057400" cy="2286000"/>
            <a:chOff x="3600" y="2112"/>
            <a:chExt cx="1296" cy="1440"/>
          </a:xfrm>
        </p:grpSpPr>
        <p:sp>
          <p:nvSpPr>
            <p:cNvPr id="45" name="Line 17"/>
            <p:cNvSpPr>
              <a:spLocks noChangeShapeType="1"/>
            </p:cNvSpPr>
            <p:nvPr/>
          </p:nvSpPr>
          <p:spPr bwMode="auto">
            <a:xfrm>
              <a:off x="3600" y="283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18"/>
            <p:cNvSpPr>
              <a:spLocks noChangeShapeType="1"/>
            </p:cNvSpPr>
            <p:nvPr/>
          </p:nvSpPr>
          <p:spPr bwMode="auto">
            <a:xfrm flipV="1">
              <a:off x="4128" y="2112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19"/>
            <p:cNvSpPr>
              <a:spLocks noChangeShapeType="1"/>
            </p:cNvSpPr>
            <p:nvPr/>
          </p:nvSpPr>
          <p:spPr bwMode="auto">
            <a:xfrm flipV="1">
              <a:off x="4128" y="2544"/>
              <a:ext cx="76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20"/>
            <p:cNvSpPr>
              <a:spLocks noChangeShapeType="1"/>
            </p:cNvSpPr>
            <p:nvPr/>
          </p:nvSpPr>
          <p:spPr bwMode="auto">
            <a:xfrm>
              <a:off x="4128" y="2832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21"/>
            <p:cNvSpPr>
              <a:spLocks noChangeShapeType="1"/>
            </p:cNvSpPr>
            <p:nvPr/>
          </p:nvSpPr>
          <p:spPr bwMode="auto">
            <a:xfrm>
              <a:off x="4128" y="2832"/>
              <a:ext cx="76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22"/>
            <p:cNvSpPr txBox="1">
              <a:spLocks noChangeArrowheads="1"/>
            </p:cNvSpPr>
            <p:nvPr/>
          </p:nvSpPr>
          <p:spPr bwMode="auto">
            <a:xfrm>
              <a:off x="3840" y="2493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8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y</a:t>
              </a:r>
              <a:endParaRPr lang="en-US" altLang="zh-TW" sz="2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1" name="Group 23"/>
          <p:cNvGrpSpPr>
            <a:grpSpLocks/>
          </p:cNvGrpSpPr>
          <p:nvPr/>
        </p:nvGrpSpPr>
        <p:grpSpPr bwMode="auto">
          <a:xfrm>
            <a:off x="2949794" y="2688656"/>
            <a:ext cx="2438400" cy="2438400"/>
            <a:chOff x="2160" y="2064"/>
            <a:chExt cx="1536" cy="1536"/>
          </a:xfrm>
        </p:grpSpPr>
        <p:sp>
          <p:nvSpPr>
            <p:cNvPr id="52" name="Oval 24"/>
            <p:cNvSpPr>
              <a:spLocks noChangeArrowheads="1"/>
            </p:cNvSpPr>
            <p:nvPr/>
          </p:nvSpPr>
          <p:spPr bwMode="auto">
            <a:xfrm>
              <a:off x="2160" y="2064"/>
              <a:ext cx="1536" cy="1536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25"/>
            <p:cNvSpPr>
              <a:spLocks noChangeShapeType="1"/>
            </p:cNvSpPr>
            <p:nvPr/>
          </p:nvSpPr>
          <p:spPr bwMode="auto">
            <a:xfrm>
              <a:off x="2928" y="2064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26"/>
            <p:cNvSpPr txBox="1">
              <a:spLocks noChangeArrowheads="1"/>
            </p:cNvSpPr>
            <p:nvPr/>
          </p:nvSpPr>
          <p:spPr bwMode="auto">
            <a:xfrm>
              <a:off x="2400" y="2947"/>
              <a:ext cx="5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3200" i="1">
                  <a:solidFill>
                    <a:srgbClr val="0033CC"/>
                  </a:solidFill>
                  <a:latin typeface="Times New Roman" panose="02020603050405020304" pitchFamily="18" charset="0"/>
                </a:rPr>
                <a:t>f </a:t>
              </a:r>
              <a:r>
                <a:rPr lang="en-US" altLang="zh-TW" sz="320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grpSp>
          <p:nvGrpSpPr>
            <p:cNvPr id="55" name="Group 27"/>
            <p:cNvGrpSpPr>
              <a:grpSpLocks/>
            </p:cNvGrpSpPr>
            <p:nvPr/>
          </p:nvGrpSpPr>
          <p:grpSpPr bwMode="auto">
            <a:xfrm>
              <a:off x="2976" y="2390"/>
              <a:ext cx="624" cy="240"/>
              <a:chOff x="3792" y="1584"/>
              <a:chExt cx="864" cy="288"/>
            </a:xfrm>
          </p:grpSpPr>
          <p:sp>
            <p:nvSpPr>
              <p:cNvPr id="59" name="Line 28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29"/>
              <p:cNvSpPr>
                <a:spLocks/>
              </p:cNvSpPr>
              <p:nvPr/>
            </p:nvSpPr>
            <p:spPr bwMode="auto">
              <a:xfrm>
                <a:off x="3888" y="1584"/>
                <a:ext cx="672" cy="288"/>
              </a:xfrm>
              <a:custGeom>
                <a:avLst/>
                <a:gdLst>
                  <a:gd name="T0" fmla="*/ 0 w 960"/>
                  <a:gd name="T1" fmla="*/ 480 h 480"/>
                  <a:gd name="T2" fmla="*/ 432 w 960"/>
                  <a:gd name="T3" fmla="*/ 480 h 480"/>
                  <a:gd name="T4" fmla="*/ 432 w 960"/>
                  <a:gd name="T5" fmla="*/ 0 h 480"/>
                  <a:gd name="T6" fmla="*/ 960 w 960"/>
                  <a:gd name="T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0" h="480">
                    <a:moveTo>
                      <a:pt x="0" y="480"/>
                    </a:moveTo>
                    <a:lnTo>
                      <a:pt x="432" y="480"/>
                    </a:lnTo>
                    <a:lnTo>
                      <a:pt x="432" y="0"/>
                    </a:lnTo>
                    <a:lnTo>
                      <a:pt x="960" y="0"/>
                    </a:lnTo>
                  </a:path>
                </a:pathLst>
              </a:custGeom>
              <a:noFill/>
              <a:ln w="28575" cmpd="sng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6" name="Text Box 30"/>
            <p:cNvSpPr txBox="1">
              <a:spLocks noChangeArrowheads="1"/>
            </p:cNvSpPr>
            <p:nvPr/>
          </p:nvSpPr>
          <p:spPr bwMode="auto">
            <a:xfrm>
              <a:off x="2976" y="2947"/>
              <a:ext cx="57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3200" i="1">
                  <a:solidFill>
                    <a:srgbClr val="0033CC"/>
                  </a:solidFill>
                  <a:latin typeface="Times New Roman" panose="02020603050405020304" pitchFamily="18" charset="0"/>
                </a:rPr>
                <a:t>a </a:t>
              </a:r>
              <a:r>
                <a:rPr lang="en-US" altLang="zh-TW" sz="320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sp>
          <p:nvSpPr>
            <p:cNvPr id="57" name="Text Box 31"/>
            <p:cNvSpPr txBox="1">
              <a:spLocks noChangeArrowheads="1"/>
            </p:cNvSpPr>
            <p:nvPr/>
          </p:nvSpPr>
          <p:spPr bwMode="auto">
            <a:xfrm>
              <a:off x="3264" y="2486"/>
              <a:ext cx="2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altLang="zh-TW" sz="2000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Text Box 32"/>
            <p:cNvSpPr txBox="1">
              <a:spLocks noChangeArrowheads="1"/>
            </p:cNvSpPr>
            <p:nvPr/>
          </p:nvSpPr>
          <p:spPr bwMode="auto">
            <a:xfrm>
              <a:off x="2400" y="2208"/>
              <a:ext cx="42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5400" dirty="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  <a:endParaRPr lang="en-US" altLang="zh-TW" sz="5400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1" name="Line 6"/>
          <p:cNvSpPr>
            <a:spLocks noChangeShapeType="1"/>
          </p:cNvSpPr>
          <p:nvPr/>
        </p:nvSpPr>
        <p:spPr bwMode="auto">
          <a:xfrm flipV="1">
            <a:off x="1777791" y="4771219"/>
            <a:ext cx="1532023" cy="9989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9"/>
          <p:cNvSpPr>
            <a:spLocks noChangeArrowheads="1"/>
          </p:cNvSpPr>
          <p:nvPr/>
        </p:nvSpPr>
        <p:spPr bwMode="auto">
          <a:xfrm>
            <a:off x="2555836" y="5063988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Text Box 15"/>
          <p:cNvSpPr txBox="1">
            <a:spLocks noChangeArrowheads="1"/>
          </p:cNvSpPr>
          <p:nvPr/>
        </p:nvSpPr>
        <p:spPr bwMode="auto">
          <a:xfrm>
            <a:off x="2473725" y="5279456"/>
            <a:ext cx="685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TW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</a:p>
        </p:txBody>
      </p:sp>
      <p:sp>
        <p:nvSpPr>
          <p:cNvPr id="64" name="Text Box 12"/>
          <p:cNvSpPr txBox="1">
            <a:spLocks noChangeArrowheads="1"/>
          </p:cNvSpPr>
          <p:nvPr/>
        </p:nvSpPr>
        <p:spPr bwMode="auto">
          <a:xfrm>
            <a:off x="982452" y="5654888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800" i="1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zh-TW" sz="2800" dirty="0"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6323" y="5824057"/>
            <a:ext cx="110729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Bias Term</a:t>
            </a:r>
          </a:p>
        </p:txBody>
      </p:sp>
    </p:spTree>
    <p:extLst>
      <p:ext uri="{BB962C8B-B14F-4D97-AF65-F5344CB8AC3E}">
        <p14:creationId xmlns:p14="http://schemas.microsoft.com/office/powerpoint/2010/main" val="275590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TextShape 1"/>
          <p:cNvSpPr txBox="1"/>
          <p:nvPr/>
        </p:nvSpPr>
        <p:spPr>
          <a:xfrm>
            <a:off x="1142551" y="152425"/>
            <a:ext cx="8209253" cy="715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199" b="1" spc="-1">
                <a:solidFill>
                  <a:srgbClr val="000000"/>
                </a:solidFill>
                <a:latin typeface="Arial"/>
              </a:rPr>
              <a:t>Will it work here?</a:t>
            </a:r>
            <a:endParaRPr lang="en-IN" sz="3199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314" name="Table 2"/>
          <p:cNvGraphicFramePr/>
          <p:nvPr/>
        </p:nvGraphicFramePr>
        <p:xfrm>
          <a:off x="1824286" y="1121397"/>
          <a:ext cx="2989699" cy="1841115"/>
        </p:xfrm>
        <a:graphic>
          <a:graphicData uri="http://schemas.openxmlformats.org/drawingml/2006/table">
            <a:tbl>
              <a:tblPr/>
              <a:tblGrid>
                <a:gridCol w="1103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223"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x1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x2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y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223"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223"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223"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223"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0" strike="noStrike" spc="-1">
                          <a:latin typeface="Arial"/>
                        </a:rPr>
                        <a:t>0</a:t>
                      </a:r>
                    </a:p>
                  </a:txBody>
                  <a:tcPr marL="89986" marR="89986" marT="45713" marB="45713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15" name="Picture 1314"/>
          <p:cNvPicPr/>
          <p:nvPr/>
        </p:nvPicPr>
        <p:blipFill>
          <a:blip r:embed="rId3"/>
          <a:stretch/>
        </p:blipFill>
        <p:spPr>
          <a:xfrm>
            <a:off x="3040178" y="2952075"/>
            <a:ext cx="7658538" cy="3506939"/>
          </a:xfrm>
          <a:prstGeom prst="rect">
            <a:avLst/>
          </a:prstGeom>
          <a:ln>
            <a:noFill/>
          </a:ln>
        </p:spPr>
      </p:pic>
      <p:sp>
        <p:nvSpPr>
          <p:cNvPr id="1316" name="Line 3"/>
          <p:cNvSpPr/>
          <p:nvPr/>
        </p:nvSpPr>
        <p:spPr>
          <a:xfrm flipV="1">
            <a:off x="6855589" y="1800252"/>
            <a:ext cx="791878" cy="1223811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7" name="TextShape 4"/>
          <p:cNvSpPr txBox="1"/>
          <p:nvPr/>
        </p:nvSpPr>
        <p:spPr>
          <a:xfrm>
            <a:off x="7863434" y="1368318"/>
            <a:ext cx="1871711" cy="699372"/>
          </a:xfrm>
          <a:prstGeom prst="rect">
            <a:avLst/>
          </a:prstGeom>
          <a:noFill/>
          <a:ln>
            <a:noFill/>
          </a:ln>
        </p:spPr>
        <p:txBody>
          <a:bodyPr lIns="89986" tIns="44993" rIns="89986" bIns="44993"/>
          <a:lstStyle/>
          <a:p>
            <a:r>
              <a:rPr lang="en-IN" sz="1400" spc="-1">
                <a:solidFill>
                  <a:srgbClr val="000000"/>
                </a:solidFill>
                <a:latin typeface="Arial"/>
              </a:rPr>
              <a:t>A line representing the function of a single perceptron</a:t>
            </a:r>
          </a:p>
        </p:txBody>
      </p:sp>
      <p:sp>
        <p:nvSpPr>
          <p:cNvPr id="1318" name="TextShape 5"/>
          <p:cNvSpPr txBox="1"/>
          <p:nvPr/>
        </p:nvSpPr>
        <p:spPr>
          <a:xfrm>
            <a:off x="8367356" y="3168040"/>
            <a:ext cx="2331360" cy="699372"/>
          </a:xfrm>
          <a:prstGeom prst="rect">
            <a:avLst/>
          </a:prstGeom>
          <a:noFill/>
          <a:ln>
            <a:noFill/>
          </a:ln>
        </p:spPr>
        <p:txBody>
          <a:bodyPr lIns="89986" tIns="44993" rIns="89986" bIns="44993"/>
          <a:lstStyle/>
          <a:p>
            <a:r>
              <a:rPr lang="en-IN" sz="1400" spc="-1">
                <a:solidFill>
                  <a:srgbClr val="000000"/>
                </a:solidFill>
                <a:latin typeface="Arial"/>
              </a:rPr>
              <a:t>Perceptron outputs a positive value for region above the line</a:t>
            </a:r>
          </a:p>
        </p:txBody>
      </p:sp>
      <p:sp>
        <p:nvSpPr>
          <p:cNvPr id="1319" name="TextShape 6"/>
          <p:cNvSpPr txBox="1"/>
          <p:nvPr/>
        </p:nvSpPr>
        <p:spPr>
          <a:xfrm>
            <a:off x="6927579" y="4967763"/>
            <a:ext cx="1367789" cy="719889"/>
          </a:xfrm>
          <a:prstGeom prst="rect">
            <a:avLst/>
          </a:prstGeom>
          <a:noFill/>
          <a:ln>
            <a:noFill/>
          </a:ln>
        </p:spPr>
        <p:txBody>
          <a:bodyPr lIns="89986" tIns="44993" rIns="89986" bIns="44993"/>
          <a:lstStyle/>
          <a:p>
            <a:r>
              <a:rPr lang="en-IN" sz="1400" spc="-1">
                <a:solidFill>
                  <a:srgbClr val="000000"/>
                </a:solidFill>
                <a:latin typeface="Arial"/>
              </a:rPr>
              <a:t>Negative vaue for region below the line</a:t>
            </a:r>
          </a:p>
        </p:txBody>
      </p:sp>
    </p:spTree>
    <p:extLst>
      <p:ext uri="{BB962C8B-B14F-4D97-AF65-F5344CB8AC3E}">
        <p14:creationId xmlns:p14="http://schemas.microsoft.com/office/powerpoint/2010/main" val="254232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122" y="24509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Learning Non-Linear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2126" y="2101755"/>
            <a:ext cx="3095014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800" dirty="0"/>
              <a:t>Non-Linear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0126" y="3687169"/>
            <a:ext cx="4312399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800" dirty="0"/>
              <a:t>Change Integration Function</a:t>
            </a: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 flipH="1">
            <a:off x="3626326" y="2624975"/>
            <a:ext cx="2643307" cy="106219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71537" y="3687169"/>
            <a:ext cx="4049185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800" dirty="0"/>
              <a:t>Multi-Layered </a:t>
            </a:r>
            <a:r>
              <a:rPr lang="en-IN" sz="2800" dirty="0" err="1"/>
              <a:t>Perceptrons</a:t>
            </a:r>
            <a:endParaRPr lang="en-IN" sz="2800" dirty="0"/>
          </a:p>
        </p:txBody>
      </p:sp>
      <p:cxnSp>
        <p:nvCxnSpPr>
          <p:cNvPr id="10" name="Straight Arrow Connector 9"/>
          <p:cNvCxnSpPr>
            <a:stCxn id="4" idx="2"/>
            <a:endCxn id="8" idx="0"/>
          </p:cNvCxnSpPr>
          <p:nvPr/>
        </p:nvCxnSpPr>
        <p:spPr>
          <a:xfrm>
            <a:off x="6269633" y="2624975"/>
            <a:ext cx="2926497" cy="106219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2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110" y="15009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Changing Integration Functions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925848" y="1720128"/>
            <a:ext cx="2438400" cy="2438400"/>
            <a:chOff x="2160" y="2064"/>
            <a:chExt cx="1536" cy="1536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2160" y="2064"/>
              <a:ext cx="1536" cy="1536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2928" y="2064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400" y="2947"/>
              <a:ext cx="5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3200" i="1">
                  <a:solidFill>
                    <a:srgbClr val="0033CC"/>
                  </a:solidFill>
                  <a:latin typeface="Times New Roman" panose="02020603050405020304" pitchFamily="18" charset="0"/>
                </a:rPr>
                <a:t>f </a:t>
              </a:r>
              <a:r>
                <a:rPr lang="en-US" altLang="zh-TW" sz="320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2976" y="2390"/>
              <a:ext cx="624" cy="240"/>
              <a:chOff x="3792" y="1584"/>
              <a:chExt cx="864" cy="288"/>
            </a:xfrm>
          </p:grpSpPr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3888" y="1584"/>
                <a:ext cx="672" cy="288"/>
              </a:xfrm>
              <a:custGeom>
                <a:avLst/>
                <a:gdLst>
                  <a:gd name="T0" fmla="*/ 0 w 960"/>
                  <a:gd name="T1" fmla="*/ 480 h 480"/>
                  <a:gd name="T2" fmla="*/ 432 w 960"/>
                  <a:gd name="T3" fmla="*/ 480 h 480"/>
                  <a:gd name="T4" fmla="*/ 432 w 960"/>
                  <a:gd name="T5" fmla="*/ 0 h 480"/>
                  <a:gd name="T6" fmla="*/ 960 w 960"/>
                  <a:gd name="T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0" h="480">
                    <a:moveTo>
                      <a:pt x="0" y="480"/>
                    </a:moveTo>
                    <a:lnTo>
                      <a:pt x="432" y="480"/>
                    </a:lnTo>
                    <a:lnTo>
                      <a:pt x="432" y="0"/>
                    </a:lnTo>
                    <a:lnTo>
                      <a:pt x="960" y="0"/>
                    </a:lnTo>
                  </a:path>
                </a:pathLst>
              </a:custGeom>
              <a:noFill/>
              <a:ln w="28575" cmpd="sng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2976" y="2947"/>
              <a:ext cx="57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3200" i="1">
                  <a:solidFill>
                    <a:srgbClr val="0033CC"/>
                  </a:solidFill>
                  <a:latin typeface="Times New Roman" panose="02020603050405020304" pitchFamily="18" charset="0"/>
                </a:rPr>
                <a:t>a </a:t>
              </a:r>
              <a:r>
                <a:rPr lang="en-US" altLang="zh-TW" sz="320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3264" y="2486"/>
              <a:ext cx="2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altLang="zh-TW" sz="2000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2400" y="2208"/>
              <a:ext cx="42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540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  <a:endParaRPr lang="en-US" altLang="zh-TW" sz="540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325648" y="4529142"/>
            <a:ext cx="3200400" cy="138271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r>
              <a:rPr lang="en-US" altLang="zh-TW" sz="2800" dirty="0"/>
              <a:t>What integration functions can we have? </a:t>
            </a:r>
          </a:p>
        </p:txBody>
      </p: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5935396" y="4302103"/>
            <a:ext cx="3998913" cy="893763"/>
            <a:chOff x="476" y="2232"/>
            <a:chExt cx="2519" cy="563"/>
          </a:xfrm>
        </p:grpSpPr>
        <p:graphicFrame>
          <p:nvGraphicFramePr>
            <p:cNvPr id="16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3048493"/>
                </p:ext>
              </p:extLst>
            </p:nvPr>
          </p:nvGraphicFramePr>
          <p:xfrm>
            <a:off x="1754" y="2247"/>
            <a:ext cx="1241" cy="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4" name="Equation" r:id="rId4" imgW="1002960" imgH="444240" progId="Equation.3">
                    <p:embed/>
                  </p:oleObj>
                </mc:Choice>
                <mc:Fallback>
                  <p:oleObj name="Equation" r:id="rId4" imgW="100296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4" y="2247"/>
                          <a:ext cx="1241" cy="5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107763" dir="2700000" algn="ctr" rotWithShape="0">
                            <a:srgbClr val="80808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476" y="2232"/>
              <a:ext cx="129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33CC"/>
                  </a:solidFill>
                  <a:latin typeface="Comic Sans MS" panose="030F0702030302020204" pitchFamily="66" charset="0"/>
                </a:rPr>
                <a:t>Quadratic Function</a:t>
              </a:r>
            </a:p>
          </p:txBody>
        </p:sp>
      </p:grpSp>
      <p:grpSp>
        <p:nvGrpSpPr>
          <p:cNvPr id="18" name="Group 29"/>
          <p:cNvGrpSpPr>
            <a:grpSpLocks/>
          </p:cNvGrpSpPr>
          <p:nvPr/>
        </p:nvGrpSpPr>
        <p:grpSpPr bwMode="auto">
          <a:xfrm>
            <a:off x="5935396" y="5381603"/>
            <a:ext cx="4587875" cy="893763"/>
            <a:chOff x="476" y="2912"/>
            <a:chExt cx="2890" cy="563"/>
          </a:xfrm>
        </p:grpSpPr>
        <p:graphicFrame>
          <p:nvGraphicFramePr>
            <p:cNvPr id="19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8842023"/>
                </p:ext>
              </p:extLst>
            </p:nvPr>
          </p:nvGraphicFramePr>
          <p:xfrm>
            <a:off x="1731" y="2927"/>
            <a:ext cx="1635" cy="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5" name="Equation" r:id="rId6" imgW="1320480" imgH="444240" progId="Equation.3">
                    <p:embed/>
                  </p:oleObj>
                </mc:Choice>
                <mc:Fallback>
                  <p:oleObj name="Equation" r:id="rId6" imgW="132048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1" y="2927"/>
                          <a:ext cx="1635" cy="5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>
                          <a:outerShdw dist="107763" dir="2700000" algn="ctr" rotWithShape="0">
                            <a:srgbClr val="808080"/>
                          </a:outerShdw>
                        </a:effec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476" y="2912"/>
              <a:ext cx="129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33CC"/>
                  </a:solidFill>
                  <a:latin typeface="Comic Sans MS" panose="030F0702030302020204" pitchFamily="66" charset="0"/>
                </a:rPr>
                <a:t>Spherical Function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644076" y="1399813"/>
            <a:ext cx="2037738" cy="2056778"/>
            <a:chOff x="3413432" y="1477509"/>
            <a:chExt cx="3721100" cy="4113212"/>
          </a:xfrm>
        </p:grpSpPr>
        <p:sp>
          <p:nvSpPr>
            <p:cNvPr id="25" name="Oval 5"/>
            <p:cNvSpPr>
              <a:spLocks noChangeAspect="1" noChangeArrowheads="1"/>
            </p:cNvSpPr>
            <p:nvPr/>
          </p:nvSpPr>
          <p:spPr bwMode="auto">
            <a:xfrm>
              <a:off x="5434320" y="5052559"/>
              <a:ext cx="69850" cy="7461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  <p:sp>
          <p:nvSpPr>
            <p:cNvPr id="26" name="Oval 6"/>
            <p:cNvSpPr>
              <a:spLocks noChangeAspect="1" noChangeArrowheads="1"/>
            </p:cNvSpPr>
            <p:nvPr/>
          </p:nvSpPr>
          <p:spPr bwMode="auto">
            <a:xfrm>
              <a:off x="3413432" y="5193847"/>
              <a:ext cx="69850" cy="74613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  <p:sp>
          <p:nvSpPr>
            <p:cNvPr id="27" name="Oval 7"/>
            <p:cNvSpPr>
              <a:spLocks noChangeAspect="1" noChangeArrowheads="1"/>
            </p:cNvSpPr>
            <p:nvPr/>
          </p:nvSpPr>
          <p:spPr bwMode="auto">
            <a:xfrm>
              <a:off x="6748770" y="2779260"/>
              <a:ext cx="69850" cy="793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  <p:sp>
          <p:nvSpPr>
            <p:cNvPr id="28" name="Oval 8"/>
            <p:cNvSpPr>
              <a:spLocks noChangeAspect="1" noChangeArrowheads="1"/>
            </p:cNvSpPr>
            <p:nvPr/>
          </p:nvSpPr>
          <p:spPr bwMode="auto">
            <a:xfrm rot="20481726">
              <a:off x="7064682" y="1477509"/>
              <a:ext cx="69850" cy="7461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  <p:sp>
          <p:nvSpPr>
            <p:cNvPr id="29" name="Oval 9"/>
            <p:cNvSpPr>
              <a:spLocks noChangeAspect="1" noChangeArrowheads="1"/>
            </p:cNvSpPr>
            <p:nvPr/>
          </p:nvSpPr>
          <p:spPr bwMode="auto">
            <a:xfrm rot="5895381">
              <a:off x="3866664" y="5442290"/>
              <a:ext cx="74612" cy="6985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  <p:sp>
          <p:nvSpPr>
            <p:cNvPr id="30" name="Oval 10"/>
            <p:cNvSpPr>
              <a:spLocks noChangeAspect="1" noChangeArrowheads="1"/>
            </p:cNvSpPr>
            <p:nvPr/>
          </p:nvSpPr>
          <p:spPr bwMode="auto">
            <a:xfrm rot="4777107">
              <a:off x="5808176" y="4719978"/>
              <a:ext cx="74613" cy="635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  <p:sp>
          <p:nvSpPr>
            <p:cNvPr id="31" name="Oval 11"/>
            <p:cNvSpPr>
              <a:spLocks noChangeAspect="1" noChangeArrowheads="1"/>
            </p:cNvSpPr>
            <p:nvPr/>
          </p:nvSpPr>
          <p:spPr bwMode="auto">
            <a:xfrm rot="4777107">
              <a:off x="6390789" y="3594440"/>
              <a:ext cx="74612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  <p:sp>
          <p:nvSpPr>
            <p:cNvPr id="32" name="Oval 12"/>
            <p:cNvSpPr>
              <a:spLocks noChangeAspect="1" noChangeArrowheads="1"/>
            </p:cNvSpPr>
            <p:nvPr/>
          </p:nvSpPr>
          <p:spPr bwMode="auto">
            <a:xfrm rot="4777107">
              <a:off x="4227820" y="5512934"/>
              <a:ext cx="92075" cy="6350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  <p:sp>
          <p:nvSpPr>
            <p:cNvPr id="33" name="Oval 13"/>
            <p:cNvSpPr>
              <a:spLocks noChangeAspect="1" noChangeArrowheads="1"/>
            </p:cNvSpPr>
            <p:nvPr/>
          </p:nvSpPr>
          <p:spPr bwMode="auto">
            <a:xfrm rot="4777107">
              <a:off x="5997883" y="4508047"/>
              <a:ext cx="79375" cy="698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  <p:sp>
          <p:nvSpPr>
            <p:cNvPr id="34" name="Oval 14"/>
            <p:cNvSpPr>
              <a:spLocks noChangeAspect="1" noChangeArrowheads="1"/>
            </p:cNvSpPr>
            <p:nvPr/>
          </p:nvSpPr>
          <p:spPr bwMode="auto">
            <a:xfrm>
              <a:off x="4581832" y="5476422"/>
              <a:ext cx="69850" cy="7937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he-IL"/>
            </a:p>
          </p:txBody>
        </p:sp>
      </p:grpSp>
      <p:sp>
        <p:nvSpPr>
          <p:cNvPr id="35" name="Line 3"/>
          <p:cNvSpPr>
            <a:spLocks noChangeShapeType="1"/>
          </p:cNvSpPr>
          <p:nvPr/>
        </p:nvSpPr>
        <p:spPr bwMode="auto">
          <a:xfrm flipH="1">
            <a:off x="10189828" y="1573750"/>
            <a:ext cx="11480" cy="220081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IN"/>
          </a:p>
        </p:txBody>
      </p:sp>
      <p:sp>
        <p:nvSpPr>
          <p:cNvPr id="36" name="Line 4"/>
          <p:cNvSpPr>
            <a:spLocks noChangeShapeType="1"/>
          </p:cNvSpPr>
          <p:nvPr/>
        </p:nvSpPr>
        <p:spPr bwMode="auto">
          <a:xfrm>
            <a:off x="8856328" y="3538030"/>
            <a:ext cx="3109162" cy="7938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IN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 flipV="1">
            <a:off x="10136511" y="2218652"/>
            <a:ext cx="1828979" cy="1891374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IN"/>
          </a:p>
        </p:txBody>
      </p:sp>
      <p:sp>
        <p:nvSpPr>
          <p:cNvPr id="38" name="Line 19"/>
          <p:cNvSpPr>
            <a:spLocks noChangeShapeType="1"/>
          </p:cNvSpPr>
          <p:nvPr/>
        </p:nvSpPr>
        <p:spPr bwMode="auto">
          <a:xfrm flipV="1">
            <a:off x="10003144" y="2050742"/>
            <a:ext cx="1835929" cy="1906884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8084734" y="955183"/>
            <a:ext cx="401854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b="1" dirty="0"/>
              <a:t>Very similar to the Kernel Trick in SVMs!</a:t>
            </a:r>
          </a:p>
        </p:txBody>
      </p:sp>
    </p:spTree>
    <p:extLst>
      <p:ext uri="{BB962C8B-B14F-4D97-AF65-F5344CB8AC3E}">
        <p14:creationId xmlns:p14="http://schemas.microsoft.com/office/powerpoint/2010/main" val="4725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37" grpId="0" animBg="1"/>
      <p:bldP spid="38" grpId="0" animBg="1"/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9144000" cy="533400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Polynomial Kernel Visualization</a:t>
            </a:r>
          </a:p>
        </p:txBody>
      </p:sp>
      <p:pic>
        <p:nvPicPr>
          <p:cNvPr id="3" name="SVM with polynomial kernel visua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0" y="14478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75" y="6457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5 years ago: Computer vs. Human Brain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302905" y="5560203"/>
            <a:ext cx="8229600" cy="830997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just"/>
            <a:r>
              <a:rPr lang="en-US" altLang="zh-TW" sz="2400" dirty="0">
                <a:solidFill>
                  <a:schemeClr val="bg1"/>
                </a:solidFill>
                <a:latin typeface="Comic Sans MS" panose="030F0702030302020204" pitchFamily="66" charset="0"/>
              </a:rPr>
              <a:t>The modern computer is still far off from some of the basic capabilities of a human brain!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826884"/>
            <a:ext cx="3309870" cy="2080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3739" y="1978877"/>
            <a:ext cx="225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Cats vs. Dogs</a:t>
            </a:r>
          </a:p>
          <a:p>
            <a:pPr algn="ctr"/>
            <a:r>
              <a:rPr lang="en-IN" dirty="0"/>
              <a:t>ASIRRA CAPTCHA Task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7091" y="5107463"/>
            <a:ext cx="94448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400" dirty="0"/>
              <a:t>Vision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239" y="1491089"/>
            <a:ext cx="422205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Best Accuracy Reported in Literature: 80%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05" y="2864744"/>
            <a:ext cx="4056846" cy="19712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16090" y="5098538"/>
            <a:ext cx="108715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IN" sz="2400" dirty="0"/>
              <a:t>Speech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0580" y="197887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571150" y="1491089"/>
            <a:ext cx="358476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Best Word Error Rate Achieved: 14%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34032" y="2000119"/>
            <a:ext cx="2459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Track 2</a:t>
            </a:r>
          </a:p>
          <a:p>
            <a:pPr algn="ctr"/>
            <a:r>
              <a:rPr lang="en-IN" dirty="0"/>
              <a:t>5K Vocabulary from WSJ</a:t>
            </a:r>
          </a:p>
        </p:txBody>
      </p:sp>
    </p:spTree>
    <p:extLst>
      <p:ext uri="{BB962C8B-B14F-4D97-AF65-F5344CB8AC3E}">
        <p14:creationId xmlns:p14="http://schemas.microsoft.com/office/powerpoint/2010/main" val="12868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84" y="332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Multi-Layered </a:t>
            </a:r>
            <a:r>
              <a:rPr lang="en-US" b="1" dirty="0" err="1">
                <a:solidFill>
                  <a:srgbClr val="C00000"/>
                </a:solidFill>
              </a:rPr>
              <a:t>Perceptrons</a:t>
            </a:r>
            <a:r>
              <a:rPr lang="en-US" b="1" dirty="0">
                <a:solidFill>
                  <a:srgbClr val="C00000"/>
                </a:solidFill>
              </a:rPr>
              <a:t> (MLPs)</a:t>
            </a:r>
          </a:p>
        </p:txBody>
      </p:sp>
      <p:pic>
        <p:nvPicPr>
          <p:cNvPr id="7" name="Picture 6" descr="HM00302_"/>
          <p:cNvPicPr>
            <a:picLocks noChangeAspect="1" noChangeArrowheads="1"/>
          </p:cNvPicPr>
          <p:nvPr/>
        </p:nvPicPr>
        <p:blipFill>
          <a:blip r:embed="rId3" cstate="print">
            <a:lum bright="4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464" y="3448052"/>
            <a:ext cx="273685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361978" y="2146679"/>
            <a:ext cx="2446338" cy="4038600"/>
            <a:chOff x="2517" y="1480"/>
            <a:chExt cx="1541" cy="2544"/>
          </a:xfrm>
        </p:grpSpPr>
        <p:sp>
          <p:nvSpPr>
            <p:cNvPr id="16" name="Line 59"/>
            <p:cNvSpPr>
              <a:spLocks noChangeShapeType="1"/>
            </p:cNvSpPr>
            <p:nvPr/>
          </p:nvSpPr>
          <p:spPr bwMode="auto">
            <a:xfrm flipH="1">
              <a:off x="3166" y="2584"/>
              <a:ext cx="52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542" y="3400"/>
              <a:ext cx="192" cy="192"/>
            </a:xfrm>
            <a:prstGeom prst="ellipse">
              <a:avLst/>
            </a:prstGeom>
            <a:solidFill>
              <a:srgbClr val="00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022" y="3400"/>
              <a:ext cx="192" cy="192"/>
            </a:xfrm>
            <a:prstGeom prst="ellipse">
              <a:avLst/>
            </a:prstGeom>
            <a:solidFill>
              <a:srgbClr val="00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2638" y="3568"/>
              <a:ext cx="1248" cy="264"/>
              <a:chOff x="1920" y="3576"/>
              <a:chExt cx="1248" cy="408"/>
            </a:xfrm>
          </p:grpSpPr>
          <p:sp>
            <p:nvSpPr>
              <p:cNvPr id="69" name="Line 63"/>
              <p:cNvSpPr>
                <a:spLocks noChangeShapeType="1"/>
              </p:cNvSpPr>
              <p:nvPr/>
            </p:nvSpPr>
            <p:spPr bwMode="auto">
              <a:xfrm>
                <a:off x="1920" y="3576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Line 64"/>
              <p:cNvSpPr>
                <a:spLocks noChangeShapeType="1"/>
              </p:cNvSpPr>
              <p:nvPr/>
            </p:nvSpPr>
            <p:spPr bwMode="auto">
              <a:xfrm>
                <a:off x="2400" y="3576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Line 65"/>
              <p:cNvSpPr>
                <a:spLocks noChangeShapeType="1"/>
              </p:cNvSpPr>
              <p:nvPr/>
            </p:nvSpPr>
            <p:spPr bwMode="auto">
              <a:xfrm>
                <a:off x="3168" y="3576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790" y="3400"/>
              <a:ext cx="192" cy="192"/>
            </a:xfrm>
            <a:prstGeom prst="ellipse">
              <a:avLst/>
            </a:prstGeom>
            <a:solidFill>
              <a:srgbClr val="00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298" y="3342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000">
                  <a:latin typeface="Times New Roman" panose="02020603050405020304" pitchFamily="18" charset="0"/>
                </a:rPr>
                <a:t>.  .  .</a:t>
              </a: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2542" y="1970"/>
              <a:ext cx="192" cy="192"/>
            </a:xfrm>
            <a:prstGeom prst="ellipse">
              <a:avLst/>
            </a:prstGeom>
            <a:solidFill>
              <a:srgbClr val="00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3022" y="1970"/>
              <a:ext cx="192" cy="192"/>
            </a:xfrm>
            <a:prstGeom prst="ellipse">
              <a:avLst/>
            </a:prstGeom>
            <a:solidFill>
              <a:srgbClr val="00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3790" y="1970"/>
              <a:ext cx="192" cy="192"/>
            </a:xfrm>
            <a:prstGeom prst="ellipse">
              <a:avLst/>
            </a:prstGeom>
            <a:solidFill>
              <a:srgbClr val="00FFCC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298" y="1912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000">
                  <a:latin typeface="Times New Roman" panose="02020603050405020304" pitchFamily="18" charset="0"/>
                </a:rPr>
                <a:t>.  .  .</a:t>
              </a:r>
            </a:p>
          </p:txBody>
        </p:sp>
        <p:sp>
          <p:nvSpPr>
            <p:cNvPr id="26" name="Line 72"/>
            <p:cNvSpPr>
              <a:spLocks noChangeShapeType="1"/>
            </p:cNvSpPr>
            <p:nvPr/>
          </p:nvSpPr>
          <p:spPr bwMode="auto">
            <a:xfrm flipH="1">
              <a:off x="2638" y="3064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73"/>
            <p:cNvSpPr>
              <a:spLocks noChangeShapeType="1"/>
            </p:cNvSpPr>
            <p:nvPr/>
          </p:nvSpPr>
          <p:spPr bwMode="auto">
            <a:xfrm>
              <a:off x="3790" y="3064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74"/>
            <p:cNvSpPr>
              <a:spLocks noChangeShapeType="1"/>
            </p:cNvSpPr>
            <p:nvPr/>
          </p:nvSpPr>
          <p:spPr bwMode="auto">
            <a:xfrm>
              <a:off x="3118" y="306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75"/>
            <p:cNvSpPr>
              <a:spLocks noChangeShapeType="1"/>
            </p:cNvSpPr>
            <p:nvPr/>
          </p:nvSpPr>
          <p:spPr bwMode="auto">
            <a:xfrm flipH="1">
              <a:off x="2686" y="3064"/>
              <a:ext cx="3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Line 76"/>
            <p:cNvSpPr>
              <a:spLocks noChangeShapeType="1"/>
            </p:cNvSpPr>
            <p:nvPr/>
          </p:nvSpPr>
          <p:spPr bwMode="auto">
            <a:xfrm flipH="1">
              <a:off x="2734" y="3016"/>
              <a:ext cx="96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ine 77"/>
            <p:cNvSpPr>
              <a:spLocks noChangeShapeType="1"/>
            </p:cNvSpPr>
            <p:nvPr/>
          </p:nvSpPr>
          <p:spPr bwMode="auto">
            <a:xfrm>
              <a:off x="3166" y="3064"/>
              <a:ext cx="67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ine 78"/>
            <p:cNvSpPr>
              <a:spLocks noChangeShapeType="1"/>
            </p:cNvSpPr>
            <p:nvPr/>
          </p:nvSpPr>
          <p:spPr bwMode="auto">
            <a:xfrm>
              <a:off x="2782" y="3064"/>
              <a:ext cx="100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Line 79"/>
            <p:cNvSpPr>
              <a:spLocks noChangeShapeType="1"/>
            </p:cNvSpPr>
            <p:nvPr/>
          </p:nvSpPr>
          <p:spPr bwMode="auto">
            <a:xfrm>
              <a:off x="2734" y="306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Line 80"/>
            <p:cNvSpPr>
              <a:spLocks noChangeShapeType="1"/>
            </p:cNvSpPr>
            <p:nvPr/>
          </p:nvSpPr>
          <p:spPr bwMode="auto">
            <a:xfrm flipH="1">
              <a:off x="3166" y="3064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81"/>
            <p:cNvSpPr>
              <a:spLocks noChangeShapeType="1"/>
            </p:cNvSpPr>
            <p:nvPr/>
          </p:nvSpPr>
          <p:spPr bwMode="auto">
            <a:xfrm flipH="1">
              <a:off x="2734" y="2584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Line 82"/>
            <p:cNvSpPr>
              <a:spLocks noChangeShapeType="1"/>
            </p:cNvSpPr>
            <p:nvPr/>
          </p:nvSpPr>
          <p:spPr bwMode="auto">
            <a:xfrm flipH="1">
              <a:off x="2782" y="2584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Line 83"/>
            <p:cNvSpPr>
              <a:spLocks noChangeShapeType="1"/>
            </p:cNvSpPr>
            <p:nvPr/>
          </p:nvSpPr>
          <p:spPr bwMode="auto">
            <a:xfrm flipH="1">
              <a:off x="3118" y="258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Line 84"/>
            <p:cNvSpPr>
              <a:spLocks noChangeShapeType="1"/>
            </p:cNvSpPr>
            <p:nvPr/>
          </p:nvSpPr>
          <p:spPr bwMode="auto">
            <a:xfrm>
              <a:off x="2830" y="2584"/>
              <a:ext cx="24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638" y="2882"/>
              <a:ext cx="192" cy="192"/>
            </a:xfrm>
            <a:prstGeom prst="ellipse">
              <a:avLst/>
            </a:prstGeom>
            <a:solidFill>
              <a:srgbClr val="969696"/>
            </a:solidFill>
            <a:ln w="28575">
              <a:solidFill>
                <a:srgbClr val="77777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3022" y="2882"/>
              <a:ext cx="192" cy="192"/>
            </a:xfrm>
            <a:prstGeom prst="ellipse">
              <a:avLst/>
            </a:prstGeom>
            <a:solidFill>
              <a:srgbClr val="969696"/>
            </a:solidFill>
            <a:ln w="28575">
              <a:solidFill>
                <a:srgbClr val="77777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3694" y="2882"/>
              <a:ext cx="192" cy="192"/>
            </a:xfrm>
            <a:prstGeom prst="ellipse">
              <a:avLst/>
            </a:prstGeom>
            <a:solidFill>
              <a:srgbClr val="969696"/>
            </a:solidFill>
            <a:ln w="28575">
              <a:solidFill>
                <a:srgbClr val="77777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3262" y="2824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000">
                  <a:latin typeface="Times New Roman" panose="02020603050405020304" pitchFamily="18" charset="0"/>
                </a:rPr>
                <a:t>.  .  .</a:t>
              </a:r>
            </a:p>
          </p:txBody>
        </p:sp>
        <p:sp>
          <p:nvSpPr>
            <p:cNvPr id="47" name="Line 89"/>
            <p:cNvSpPr>
              <a:spLocks noChangeShapeType="1"/>
            </p:cNvSpPr>
            <p:nvPr/>
          </p:nvSpPr>
          <p:spPr bwMode="auto">
            <a:xfrm>
              <a:off x="3742" y="2584"/>
              <a:ext cx="4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Line 90"/>
            <p:cNvSpPr>
              <a:spLocks noChangeShapeType="1"/>
            </p:cNvSpPr>
            <p:nvPr/>
          </p:nvSpPr>
          <p:spPr bwMode="auto">
            <a:xfrm>
              <a:off x="2638" y="2152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Line 91"/>
            <p:cNvSpPr>
              <a:spLocks noChangeShapeType="1"/>
            </p:cNvSpPr>
            <p:nvPr/>
          </p:nvSpPr>
          <p:spPr bwMode="auto">
            <a:xfrm flipH="1">
              <a:off x="2782" y="2152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Line 92"/>
            <p:cNvSpPr>
              <a:spLocks noChangeShapeType="1"/>
            </p:cNvSpPr>
            <p:nvPr/>
          </p:nvSpPr>
          <p:spPr bwMode="auto">
            <a:xfrm flipH="1">
              <a:off x="2830" y="2104"/>
              <a:ext cx="96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Line 93"/>
            <p:cNvSpPr>
              <a:spLocks noChangeShapeType="1"/>
            </p:cNvSpPr>
            <p:nvPr/>
          </p:nvSpPr>
          <p:spPr bwMode="auto">
            <a:xfrm flipH="1">
              <a:off x="3118" y="21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Line 94"/>
            <p:cNvSpPr>
              <a:spLocks noChangeShapeType="1"/>
            </p:cNvSpPr>
            <p:nvPr/>
          </p:nvSpPr>
          <p:spPr bwMode="auto">
            <a:xfrm>
              <a:off x="2686" y="2152"/>
              <a:ext cx="38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Line 95"/>
            <p:cNvSpPr>
              <a:spLocks noChangeShapeType="1"/>
            </p:cNvSpPr>
            <p:nvPr/>
          </p:nvSpPr>
          <p:spPr bwMode="auto">
            <a:xfrm flipH="1">
              <a:off x="3166" y="2152"/>
              <a:ext cx="67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Line 96"/>
            <p:cNvSpPr>
              <a:spLocks noChangeShapeType="1"/>
            </p:cNvSpPr>
            <p:nvPr/>
          </p:nvSpPr>
          <p:spPr bwMode="auto">
            <a:xfrm flipH="1">
              <a:off x="3742" y="2152"/>
              <a:ext cx="14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2686" y="2412"/>
              <a:ext cx="192" cy="192"/>
            </a:xfrm>
            <a:prstGeom prst="ellipse">
              <a:avLst/>
            </a:prstGeom>
            <a:solidFill>
              <a:srgbClr val="969696"/>
            </a:solidFill>
            <a:ln w="28575">
              <a:solidFill>
                <a:srgbClr val="77777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3022" y="2412"/>
              <a:ext cx="192" cy="192"/>
            </a:xfrm>
            <a:prstGeom prst="ellipse">
              <a:avLst/>
            </a:prstGeom>
            <a:solidFill>
              <a:srgbClr val="969696"/>
            </a:solidFill>
            <a:ln w="28575">
              <a:solidFill>
                <a:srgbClr val="77777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3646" y="2412"/>
              <a:ext cx="192" cy="192"/>
            </a:xfrm>
            <a:prstGeom prst="ellipse">
              <a:avLst/>
            </a:prstGeom>
            <a:solidFill>
              <a:srgbClr val="969696"/>
            </a:solidFill>
            <a:ln w="28575">
              <a:solidFill>
                <a:srgbClr val="77777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3262" y="2354"/>
              <a:ext cx="3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000">
                  <a:latin typeface="Times New Roman" panose="02020603050405020304" pitchFamily="18" charset="0"/>
                </a:rPr>
                <a:t>.  .  .</a:t>
              </a:r>
            </a:p>
          </p:txBody>
        </p:sp>
        <p:grpSp>
          <p:nvGrpSpPr>
            <p:cNvPr id="59" name="Group 58"/>
            <p:cNvGrpSpPr>
              <a:grpSpLocks/>
            </p:cNvGrpSpPr>
            <p:nvPr/>
          </p:nvGrpSpPr>
          <p:grpSpPr bwMode="auto">
            <a:xfrm>
              <a:off x="2638" y="1768"/>
              <a:ext cx="1248" cy="192"/>
              <a:chOff x="1920" y="1560"/>
              <a:chExt cx="1248" cy="408"/>
            </a:xfrm>
          </p:grpSpPr>
          <p:sp>
            <p:nvSpPr>
              <p:cNvPr id="66" name="Line 102"/>
              <p:cNvSpPr>
                <a:spLocks noChangeShapeType="1"/>
              </p:cNvSpPr>
              <p:nvPr/>
            </p:nvSpPr>
            <p:spPr bwMode="auto">
              <a:xfrm>
                <a:off x="1920" y="1560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Line 103"/>
              <p:cNvSpPr>
                <a:spLocks noChangeShapeType="1"/>
              </p:cNvSpPr>
              <p:nvPr/>
            </p:nvSpPr>
            <p:spPr bwMode="auto">
              <a:xfrm>
                <a:off x="2400" y="1560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Line 104"/>
              <p:cNvSpPr>
                <a:spLocks noChangeShapeType="1"/>
              </p:cNvSpPr>
              <p:nvPr/>
            </p:nvSpPr>
            <p:spPr bwMode="auto">
              <a:xfrm>
                <a:off x="3168" y="1560"/>
                <a:ext cx="0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2517" y="3736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4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2997" y="3736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4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3765" y="3736"/>
              <a:ext cx="2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400" i="1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endParaRPr lang="en-US" altLang="zh-TW" sz="2400" baseline="-25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2542" y="1480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y</a:t>
              </a:r>
              <a:r>
                <a:rPr lang="en-US" altLang="zh-TW" sz="24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3022" y="1480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y</a:t>
              </a:r>
              <a:r>
                <a:rPr lang="en-US" altLang="zh-TW" sz="24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3790" y="1480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400" i="1">
                  <a:latin typeface="Times New Roman" panose="02020603050405020304" pitchFamily="18" charset="0"/>
                  <a:sym typeface="Symbol" panose="05050102010706020507" pitchFamily="18" charset="2"/>
                </a:rPr>
                <a:t>y</a:t>
              </a:r>
              <a:r>
                <a:rPr lang="en-US" altLang="zh-TW" sz="2400" i="1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n</a:t>
              </a:r>
              <a:endParaRPr lang="en-US" altLang="zh-TW" sz="2400" baseline="-25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9" name="AutoShape 111"/>
          <p:cNvSpPr>
            <a:spLocks/>
          </p:cNvSpPr>
          <p:nvPr/>
        </p:nvSpPr>
        <p:spPr bwMode="auto">
          <a:xfrm flipH="1">
            <a:off x="5784127" y="3763965"/>
            <a:ext cx="217487" cy="1152525"/>
          </a:xfrm>
          <a:prstGeom prst="rightBrace">
            <a:avLst>
              <a:gd name="adj1" fmla="val 44161"/>
              <a:gd name="adj2" fmla="val 50000"/>
            </a:avLst>
          </a:prstGeom>
          <a:noFill/>
          <a:ln w="9525">
            <a:solidFill>
              <a:srgbClr val="777777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6969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pPr algn="r"/>
            <a:r>
              <a:rPr lang="en-US" altLang="zh-TW" sz="3200">
                <a:solidFill>
                  <a:srgbClr val="777777"/>
                </a:solidFill>
                <a:latin typeface="Comic Sans MS" panose="030F0702030302020204" pitchFamily="66" charset="0"/>
                <a:ea typeface="標楷體" panose="03000509000000000000" pitchFamily="65" charset="-120"/>
              </a:rPr>
              <a:t>Hidden Layer  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047277" y="5278440"/>
            <a:ext cx="3095625" cy="579437"/>
            <a:chOff x="839" y="3473"/>
            <a:chExt cx="1950" cy="365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839" y="3473"/>
              <a:ext cx="15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3200">
                  <a:solidFill>
                    <a:srgbClr val="CC3300"/>
                  </a:solidFill>
                  <a:latin typeface="Comic Sans MS" panose="030F0702030302020204" pitchFamily="66" charset="0"/>
                  <a:ea typeface="標楷體" panose="03000509000000000000" pitchFamily="65" charset="-120"/>
                </a:rPr>
                <a:t>Input Layer</a:t>
              </a:r>
            </a:p>
          </p:txBody>
        </p:sp>
        <p:sp>
          <p:nvSpPr>
            <p:cNvPr id="15" name="Line 116"/>
            <p:cNvSpPr>
              <a:spLocks noChangeShapeType="1"/>
            </p:cNvSpPr>
            <p:nvPr/>
          </p:nvSpPr>
          <p:spPr bwMode="auto">
            <a:xfrm>
              <a:off x="2472" y="3657"/>
              <a:ext cx="317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974252" y="2974977"/>
            <a:ext cx="3287713" cy="579438"/>
            <a:chOff x="793" y="2022"/>
            <a:chExt cx="2071" cy="365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793" y="2022"/>
              <a:ext cx="171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3200">
                  <a:solidFill>
                    <a:srgbClr val="CC3300"/>
                  </a:solidFill>
                  <a:latin typeface="Comic Sans MS" panose="030F0702030302020204" pitchFamily="66" charset="0"/>
                  <a:ea typeface="標楷體" panose="03000509000000000000" pitchFamily="65" charset="-120"/>
                </a:rPr>
                <a:t>Output Layer</a:t>
              </a:r>
            </a:p>
          </p:txBody>
        </p:sp>
        <p:sp>
          <p:nvSpPr>
            <p:cNvPr id="13" name="Line 118"/>
            <p:cNvSpPr>
              <a:spLocks noChangeShapeType="1"/>
            </p:cNvSpPr>
            <p:nvPr/>
          </p:nvSpPr>
          <p:spPr bwMode="auto">
            <a:xfrm>
              <a:off x="2547" y="2206"/>
              <a:ext cx="317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7216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>
            <a:spLocks noGrp="1" noChangeArrowheads="1"/>
          </p:cNvSpPr>
          <p:nvPr>
            <p:ph type="title"/>
          </p:nvPr>
        </p:nvSpPr>
        <p:spPr>
          <a:xfrm>
            <a:off x="661737" y="204788"/>
            <a:ext cx="10515600" cy="1325563"/>
          </a:xfrm>
        </p:spPr>
        <p:txBody>
          <a:bodyPr/>
          <a:lstStyle/>
          <a:p>
            <a:r>
              <a:rPr lang="en-US" altLang="zh-TW" sz="4000" b="1" dirty="0">
                <a:solidFill>
                  <a:srgbClr val="C00000"/>
                </a:solidFill>
              </a:rPr>
              <a:t>What kind of Decision Boundaries do MLPs learn?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65349" y="1716850"/>
            <a:ext cx="8108375" cy="4132262"/>
            <a:chOff x="2279651" y="2420938"/>
            <a:chExt cx="8108375" cy="4132262"/>
          </a:xfrm>
        </p:grpSpPr>
        <p:grpSp>
          <p:nvGrpSpPr>
            <p:cNvPr id="63545" name="Group 57"/>
            <p:cNvGrpSpPr>
              <a:grpSpLocks/>
            </p:cNvGrpSpPr>
            <p:nvPr/>
          </p:nvGrpSpPr>
          <p:grpSpPr bwMode="auto">
            <a:xfrm>
              <a:off x="2279651" y="2420938"/>
              <a:ext cx="5184775" cy="4132262"/>
              <a:chOff x="476" y="1525"/>
              <a:chExt cx="3266" cy="2603"/>
            </a:xfrm>
          </p:grpSpPr>
          <p:sp>
            <p:nvSpPr>
              <p:cNvPr id="63494" name="Rectangle 6"/>
              <p:cNvSpPr>
                <a:spLocks noChangeArrowheads="1"/>
              </p:cNvSpPr>
              <p:nvPr/>
            </p:nvSpPr>
            <p:spPr bwMode="auto">
              <a:xfrm>
                <a:off x="476" y="1525"/>
                <a:ext cx="3266" cy="260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496" name="Line 8"/>
              <p:cNvSpPr>
                <a:spLocks noChangeShapeType="1"/>
              </p:cNvSpPr>
              <p:nvPr/>
            </p:nvSpPr>
            <p:spPr bwMode="auto">
              <a:xfrm flipV="1">
                <a:off x="567" y="3696"/>
                <a:ext cx="3081" cy="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497" name="Line 9"/>
              <p:cNvSpPr>
                <a:spLocks noChangeShapeType="1"/>
              </p:cNvSpPr>
              <p:nvPr/>
            </p:nvSpPr>
            <p:spPr bwMode="auto">
              <a:xfrm flipV="1">
                <a:off x="1111" y="1616"/>
                <a:ext cx="0" cy="24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01" name="Rectangle 13"/>
              <p:cNvSpPr>
                <a:spLocks noChangeArrowheads="1"/>
              </p:cNvSpPr>
              <p:nvPr/>
            </p:nvSpPr>
            <p:spPr bwMode="auto">
              <a:xfrm>
                <a:off x="3408" y="3609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DDDDD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endParaRPr lang="en-US" altLang="zh-TW" sz="2800" baseline="-250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63502" name="Rectangle 14"/>
              <p:cNvSpPr>
                <a:spLocks noChangeArrowheads="1"/>
              </p:cNvSpPr>
              <p:nvPr/>
            </p:nvSpPr>
            <p:spPr bwMode="auto">
              <a:xfrm>
                <a:off x="896" y="1525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DDDDD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y</a:t>
                </a:r>
                <a:endParaRPr lang="en-US" altLang="zh-TW" sz="2800" baseline="-250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63535" name="Group 47"/>
            <p:cNvGrpSpPr>
              <a:grpSpLocks/>
            </p:cNvGrpSpPr>
            <p:nvPr/>
          </p:nvGrpSpPr>
          <p:grpSpPr bwMode="auto">
            <a:xfrm>
              <a:off x="3733801" y="2514600"/>
              <a:ext cx="455613" cy="3886200"/>
              <a:chOff x="1392" y="1584"/>
              <a:chExt cx="287" cy="2448"/>
            </a:xfrm>
          </p:grpSpPr>
          <p:sp>
            <p:nvSpPr>
              <p:cNvPr id="63498" name="Line 10"/>
              <p:cNvSpPr>
                <a:spLocks noChangeShapeType="1"/>
              </p:cNvSpPr>
              <p:nvPr/>
            </p:nvSpPr>
            <p:spPr bwMode="auto">
              <a:xfrm>
                <a:off x="1392" y="1632"/>
                <a:ext cx="0" cy="240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27" name="Rectangle 39"/>
              <p:cNvSpPr>
                <a:spLocks noChangeArrowheads="1"/>
              </p:cNvSpPr>
              <p:nvPr/>
            </p:nvSpPr>
            <p:spPr bwMode="auto">
              <a:xfrm>
                <a:off x="1392" y="1584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63536" name="Group 48"/>
            <p:cNvGrpSpPr>
              <a:grpSpLocks/>
            </p:cNvGrpSpPr>
            <p:nvPr/>
          </p:nvGrpSpPr>
          <p:grpSpPr bwMode="auto">
            <a:xfrm>
              <a:off x="2438400" y="4876800"/>
              <a:ext cx="4267200" cy="533400"/>
              <a:chOff x="576" y="3072"/>
              <a:chExt cx="2688" cy="336"/>
            </a:xfrm>
          </p:grpSpPr>
          <p:sp>
            <p:nvSpPr>
              <p:cNvPr id="63499" name="Line 11"/>
              <p:cNvSpPr>
                <a:spLocks noChangeShapeType="1"/>
              </p:cNvSpPr>
              <p:nvPr/>
            </p:nvSpPr>
            <p:spPr bwMode="auto">
              <a:xfrm>
                <a:off x="576" y="3408"/>
                <a:ext cx="26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28" name="Rectangle 40"/>
              <p:cNvSpPr>
                <a:spLocks noChangeArrowheads="1"/>
              </p:cNvSpPr>
              <p:nvPr/>
            </p:nvSpPr>
            <p:spPr bwMode="auto">
              <a:xfrm>
                <a:off x="2976" y="3072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3537" name="Group 49"/>
            <p:cNvGrpSpPr>
              <a:grpSpLocks/>
            </p:cNvGrpSpPr>
            <p:nvPr/>
          </p:nvGrpSpPr>
          <p:grpSpPr bwMode="auto">
            <a:xfrm>
              <a:off x="2590800" y="2667000"/>
              <a:ext cx="3733800" cy="3733800"/>
              <a:chOff x="672" y="1680"/>
              <a:chExt cx="2352" cy="2352"/>
            </a:xfrm>
          </p:grpSpPr>
          <p:sp>
            <p:nvSpPr>
              <p:cNvPr id="63500" name="Line 12"/>
              <p:cNvSpPr>
                <a:spLocks noChangeShapeType="1"/>
              </p:cNvSpPr>
              <p:nvPr/>
            </p:nvSpPr>
            <p:spPr bwMode="auto">
              <a:xfrm>
                <a:off x="672" y="1680"/>
                <a:ext cx="2352" cy="235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29" name="Rectangle 41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63542" name="Group 54"/>
            <p:cNvGrpSpPr>
              <a:grpSpLocks/>
            </p:cNvGrpSpPr>
            <p:nvPr/>
          </p:nvGrpSpPr>
          <p:grpSpPr bwMode="auto">
            <a:xfrm>
              <a:off x="7715251" y="4365626"/>
              <a:ext cx="1973263" cy="1997075"/>
              <a:chOff x="3878" y="2750"/>
              <a:chExt cx="1243" cy="1258"/>
            </a:xfrm>
          </p:grpSpPr>
          <p:sp>
            <p:nvSpPr>
              <p:cNvPr id="63511" name="Line 23"/>
              <p:cNvSpPr>
                <a:spLocks noChangeShapeType="1"/>
              </p:cNvSpPr>
              <p:nvPr/>
            </p:nvSpPr>
            <p:spPr bwMode="auto">
              <a:xfrm>
                <a:off x="4022" y="2990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17" name="Line 29"/>
              <p:cNvSpPr>
                <a:spLocks noChangeShapeType="1"/>
              </p:cNvSpPr>
              <p:nvPr/>
            </p:nvSpPr>
            <p:spPr bwMode="auto">
              <a:xfrm flipH="1" flipV="1">
                <a:off x="4118" y="2990"/>
                <a:ext cx="864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23" name="Rectangle 35"/>
              <p:cNvSpPr>
                <a:spLocks noChangeArrowheads="1"/>
              </p:cNvSpPr>
              <p:nvPr/>
            </p:nvSpPr>
            <p:spPr bwMode="auto">
              <a:xfrm>
                <a:off x="4166" y="3566"/>
                <a:ext cx="25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40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</a:p>
            </p:txBody>
          </p:sp>
          <p:sp>
            <p:nvSpPr>
              <p:cNvPr id="63524" name="Rectangle 36"/>
              <p:cNvSpPr>
                <a:spLocks noChangeArrowheads="1"/>
              </p:cNvSpPr>
              <p:nvPr/>
            </p:nvSpPr>
            <p:spPr bwMode="auto">
              <a:xfrm>
                <a:off x="4863" y="3556"/>
                <a:ext cx="25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40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y</a:t>
                </a:r>
              </a:p>
            </p:txBody>
          </p:sp>
          <p:sp>
            <p:nvSpPr>
              <p:cNvPr id="63518" name="Oval 30"/>
              <p:cNvSpPr>
                <a:spLocks noChangeArrowheads="1"/>
              </p:cNvSpPr>
              <p:nvPr/>
            </p:nvSpPr>
            <p:spPr bwMode="auto">
              <a:xfrm>
                <a:off x="3878" y="2750"/>
                <a:ext cx="384" cy="384"/>
              </a:xfrm>
              <a:prstGeom prst="ellipse">
                <a:avLst/>
              </a:prstGeom>
              <a:solidFill>
                <a:srgbClr val="CCFFCC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24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63543" name="Group 55"/>
            <p:cNvGrpSpPr>
              <a:grpSpLocks/>
            </p:cNvGrpSpPr>
            <p:nvPr/>
          </p:nvGrpSpPr>
          <p:grpSpPr bwMode="auto">
            <a:xfrm>
              <a:off x="8401051" y="4384675"/>
              <a:ext cx="1082675" cy="1447800"/>
              <a:chOff x="4310" y="2762"/>
              <a:chExt cx="682" cy="912"/>
            </a:xfrm>
          </p:grpSpPr>
          <p:sp>
            <p:nvSpPr>
              <p:cNvPr id="63516" name="Line 28"/>
              <p:cNvSpPr>
                <a:spLocks noChangeShapeType="1"/>
              </p:cNvSpPr>
              <p:nvPr/>
            </p:nvSpPr>
            <p:spPr bwMode="auto">
              <a:xfrm flipH="1" flipV="1">
                <a:off x="4704" y="3002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12" name="Line 24"/>
              <p:cNvSpPr>
                <a:spLocks noChangeShapeType="1"/>
              </p:cNvSpPr>
              <p:nvPr/>
            </p:nvSpPr>
            <p:spPr bwMode="auto">
              <a:xfrm flipV="1">
                <a:off x="4310" y="2990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19" name="Oval 31"/>
              <p:cNvSpPr>
                <a:spLocks noChangeArrowheads="1"/>
              </p:cNvSpPr>
              <p:nvPr/>
            </p:nvSpPr>
            <p:spPr bwMode="auto">
              <a:xfrm>
                <a:off x="4464" y="2762"/>
                <a:ext cx="384" cy="384"/>
              </a:xfrm>
              <a:prstGeom prst="ellipse">
                <a:avLst/>
              </a:prstGeom>
              <a:solidFill>
                <a:srgbClr val="CCFFCC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24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3544" name="Group 56"/>
            <p:cNvGrpSpPr>
              <a:grpSpLocks/>
            </p:cNvGrpSpPr>
            <p:nvPr/>
          </p:nvGrpSpPr>
          <p:grpSpPr bwMode="auto">
            <a:xfrm>
              <a:off x="8401051" y="4365625"/>
              <a:ext cx="1768475" cy="1447800"/>
              <a:chOff x="4310" y="2762"/>
              <a:chExt cx="1114" cy="912"/>
            </a:xfrm>
          </p:grpSpPr>
          <p:sp>
            <p:nvSpPr>
              <p:cNvPr id="63515" name="Line 27"/>
              <p:cNvSpPr>
                <a:spLocks noChangeShapeType="1"/>
              </p:cNvSpPr>
              <p:nvPr/>
            </p:nvSpPr>
            <p:spPr bwMode="auto">
              <a:xfrm flipH="1">
                <a:off x="4992" y="3002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13" name="Line 25"/>
              <p:cNvSpPr>
                <a:spLocks noChangeShapeType="1"/>
              </p:cNvSpPr>
              <p:nvPr/>
            </p:nvSpPr>
            <p:spPr bwMode="auto">
              <a:xfrm flipV="1">
                <a:off x="4310" y="2990"/>
                <a:ext cx="864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20" name="Oval 32"/>
              <p:cNvSpPr>
                <a:spLocks noChangeArrowheads="1"/>
              </p:cNvSpPr>
              <p:nvPr/>
            </p:nvSpPr>
            <p:spPr bwMode="auto">
              <a:xfrm>
                <a:off x="5040" y="2762"/>
                <a:ext cx="384" cy="384"/>
              </a:xfrm>
              <a:prstGeom prst="ellipse">
                <a:avLst/>
              </a:prstGeom>
              <a:solidFill>
                <a:srgbClr val="CCFFCC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24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32" name="Rectangle 17"/>
            <p:cNvSpPr>
              <a:spLocks noChangeArrowheads="1"/>
            </p:cNvSpPr>
            <p:nvPr/>
          </p:nvSpPr>
          <p:spPr bwMode="auto">
            <a:xfrm>
              <a:off x="3784600" y="2813051"/>
              <a:ext cx="109220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 i="1" dirty="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x</a:t>
              </a:r>
              <a:r>
                <a:rPr lang="en-US" altLang="zh-TW" sz="2800" dirty="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1=0</a:t>
              </a:r>
            </a:p>
          </p:txBody>
        </p:sp>
        <p:sp>
          <p:nvSpPr>
            <p:cNvPr id="33" name="Rectangle 18"/>
            <p:cNvSpPr>
              <a:spLocks noChangeArrowheads="1"/>
            </p:cNvSpPr>
            <p:nvPr/>
          </p:nvSpPr>
          <p:spPr bwMode="auto">
            <a:xfrm>
              <a:off x="6299200" y="5341938"/>
              <a:ext cx="109220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 i="1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y</a:t>
              </a:r>
              <a:r>
                <a:rPr lang="en-US" altLang="zh-TW" sz="280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1=0</a:t>
              </a:r>
            </a:p>
          </p:txBody>
        </p:sp>
        <p:sp>
          <p:nvSpPr>
            <p:cNvPr id="34" name="Rectangle 19"/>
            <p:cNvSpPr>
              <a:spLocks noChangeArrowheads="1"/>
            </p:cNvSpPr>
            <p:nvPr/>
          </p:nvSpPr>
          <p:spPr bwMode="auto">
            <a:xfrm>
              <a:off x="4267200" y="4062413"/>
              <a:ext cx="1684338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 i="1" dirty="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xy+</a:t>
              </a:r>
              <a:r>
                <a:rPr lang="en-US" altLang="zh-TW" sz="2800" dirty="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4=0</a:t>
              </a:r>
            </a:p>
          </p:txBody>
        </p:sp>
        <p:grpSp>
          <p:nvGrpSpPr>
            <p:cNvPr id="38" name="Group 42"/>
            <p:cNvGrpSpPr>
              <a:grpSpLocks/>
            </p:cNvGrpSpPr>
            <p:nvPr/>
          </p:nvGrpSpPr>
          <p:grpSpPr bwMode="auto">
            <a:xfrm>
              <a:off x="7744838" y="3962400"/>
              <a:ext cx="895350" cy="1447800"/>
              <a:chOff x="3888" y="2304"/>
              <a:chExt cx="564" cy="912"/>
            </a:xfrm>
          </p:grpSpPr>
          <p:sp>
            <p:nvSpPr>
              <p:cNvPr id="39" name="Text Box 43"/>
              <p:cNvSpPr txBox="1">
                <a:spLocks noChangeArrowheads="1"/>
              </p:cNvSpPr>
              <p:nvPr/>
            </p:nvSpPr>
            <p:spPr bwMode="auto">
              <a:xfrm>
                <a:off x="4044" y="3004"/>
                <a:ext cx="180" cy="21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0" name="Text Box 44"/>
              <p:cNvSpPr txBox="1">
                <a:spLocks noChangeArrowheads="1"/>
              </p:cNvSpPr>
              <p:nvPr/>
            </p:nvSpPr>
            <p:spPr bwMode="auto">
              <a:xfrm>
                <a:off x="4272" y="2860"/>
                <a:ext cx="180" cy="21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 dirty="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41" name="Text Box 45"/>
              <p:cNvSpPr txBox="1">
                <a:spLocks noChangeArrowheads="1"/>
              </p:cNvSpPr>
              <p:nvPr/>
            </p:nvSpPr>
            <p:spPr bwMode="auto">
              <a:xfrm>
                <a:off x="3888" y="2304"/>
                <a:ext cx="363" cy="21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latin typeface="Times New Roman" panose="02020603050405020304" pitchFamily="18" charset="0"/>
                    <a:sym typeface="Symbol" panose="05050102010706020507" pitchFamily="18" charset="2"/>
                  </a:rPr>
                  <a:t></a:t>
                </a:r>
                <a:r>
                  <a:rPr lang="en-US" altLang="zh-TW" sz="16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r>
                  <a:rPr lang="en-US" altLang="zh-TW" sz="1600">
                    <a:latin typeface="Times New Roman" panose="02020603050405020304" pitchFamily="18" charset="0"/>
                    <a:sym typeface="Symbol" panose="05050102010706020507" pitchFamily="18" charset="2"/>
                  </a:rPr>
                  <a:t>=</a:t>
                </a:r>
                <a:r>
                  <a:rPr lang="en-US" altLang="zh-TW" sz="160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42" name="Group 46"/>
            <p:cNvGrpSpPr>
              <a:grpSpLocks/>
            </p:cNvGrpSpPr>
            <p:nvPr/>
          </p:nvGrpSpPr>
          <p:grpSpPr bwMode="auto">
            <a:xfrm>
              <a:off x="8430638" y="4006850"/>
              <a:ext cx="1066800" cy="1555750"/>
              <a:chOff x="4320" y="2332"/>
              <a:chExt cx="672" cy="980"/>
            </a:xfrm>
          </p:grpSpPr>
          <p:sp>
            <p:nvSpPr>
              <p:cNvPr id="43" name="Text Box 47"/>
              <p:cNvSpPr txBox="1">
                <a:spLocks noChangeArrowheads="1"/>
              </p:cNvSpPr>
              <p:nvPr/>
            </p:nvSpPr>
            <p:spPr bwMode="auto">
              <a:xfrm>
                <a:off x="4320" y="3100"/>
                <a:ext cx="180" cy="212"/>
              </a:xfrm>
              <a:prstGeom prst="rect">
                <a:avLst/>
              </a:prstGeom>
              <a:solidFill>
                <a:srgbClr val="66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44" name="Text Box 48"/>
              <p:cNvSpPr txBox="1">
                <a:spLocks noChangeArrowheads="1"/>
              </p:cNvSpPr>
              <p:nvPr/>
            </p:nvSpPr>
            <p:spPr bwMode="auto">
              <a:xfrm>
                <a:off x="4812" y="3072"/>
                <a:ext cx="180" cy="212"/>
              </a:xfrm>
              <a:prstGeom prst="rect">
                <a:avLst/>
              </a:prstGeom>
              <a:solidFill>
                <a:srgbClr val="66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5" name="Text Box 49"/>
              <p:cNvSpPr txBox="1">
                <a:spLocks noChangeArrowheads="1"/>
              </p:cNvSpPr>
              <p:nvPr/>
            </p:nvSpPr>
            <p:spPr bwMode="auto">
              <a:xfrm>
                <a:off x="4464" y="2332"/>
                <a:ext cx="363" cy="212"/>
              </a:xfrm>
              <a:prstGeom prst="rect">
                <a:avLst/>
              </a:prstGeom>
              <a:solidFill>
                <a:srgbClr val="66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latin typeface="Times New Roman" panose="02020603050405020304" pitchFamily="18" charset="0"/>
                    <a:sym typeface="Symbol" panose="05050102010706020507" pitchFamily="18" charset="2"/>
                  </a:rPr>
                  <a:t></a:t>
                </a:r>
                <a:r>
                  <a:rPr lang="en-US" altLang="zh-TW" sz="16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TW" sz="1600">
                    <a:latin typeface="Times New Roman" panose="02020603050405020304" pitchFamily="18" charset="0"/>
                    <a:sym typeface="Symbol" panose="05050102010706020507" pitchFamily="18" charset="2"/>
                  </a:rPr>
                  <a:t>=</a:t>
                </a:r>
                <a:r>
                  <a:rPr lang="en-US" altLang="zh-TW" sz="160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46" name="Group 50"/>
            <p:cNvGrpSpPr>
              <a:grpSpLocks/>
            </p:cNvGrpSpPr>
            <p:nvPr/>
          </p:nvGrpSpPr>
          <p:grpSpPr bwMode="auto">
            <a:xfrm>
              <a:off x="9345038" y="3962400"/>
              <a:ext cx="1042988" cy="1443037"/>
              <a:chOff x="4896" y="2304"/>
              <a:chExt cx="657" cy="909"/>
            </a:xfrm>
          </p:grpSpPr>
          <p:sp>
            <p:nvSpPr>
              <p:cNvPr id="47" name="Text Box 51"/>
              <p:cNvSpPr txBox="1">
                <a:spLocks noChangeArrowheads="1"/>
              </p:cNvSpPr>
              <p:nvPr/>
            </p:nvSpPr>
            <p:spPr bwMode="auto">
              <a:xfrm>
                <a:off x="4896" y="2829"/>
                <a:ext cx="250" cy="212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latin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1600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8" name="Text Box 52"/>
              <p:cNvSpPr txBox="1">
                <a:spLocks noChangeArrowheads="1"/>
              </p:cNvSpPr>
              <p:nvPr/>
            </p:nvSpPr>
            <p:spPr bwMode="auto">
              <a:xfrm>
                <a:off x="5100" y="3001"/>
                <a:ext cx="250" cy="212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latin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TW" sz="1600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9" name="Text Box 53"/>
              <p:cNvSpPr txBox="1">
                <a:spLocks noChangeArrowheads="1"/>
              </p:cNvSpPr>
              <p:nvPr/>
            </p:nvSpPr>
            <p:spPr bwMode="auto">
              <a:xfrm>
                <a:off x="5088" y="2304"/>
                <a:ext cx="465" cy="212"/>
              </a:xfrm>
              <a:prstGeom prst="rect">
                <a:avLst/>
              </a:prstGeom>
              <a:solidFill>
                <a:srgbClr val="FF9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1600">
                    <a:latin typeface="Times New Roman" panose="02020603050405020304" pitchFamily="18" charset="0"/>
                    <a:sym typeface="Symbol" panose="05050102010706020507" pitchFamily="18" charset="2"/>
                  </a:rPr>
                  <a:t></a:t>
                </a:r>
                <a:r>
                  <a:rPr lang="en-US" altLang="zh-TW" sz="1600" baseline="-25000">
                    <a:latin typeface="Times New Roman" panose="02020603050405020304" pitchFamily="18" charset="0"/>
                    <a:sym typeface="Symbol" panose="05050102010706020507" pitchFamily="18" charset="2"/>
                  </a:rPr>
                  <a:t>3</a:t>
                </a:r>
                <a:r>
                  <a:rPr lang="en-US" altLang="zh-TW" sz="1600">
                    <a:latin typeface="Times New Roman" panose="02020603050405020304" pitchFamily="18" charset="0"/>
                    <a:sym typeface="Symbol" panose="05050102010706020507" pitchFamily="18" charset="2"/>
                  </a:rPr>
                  <a:t>= </a:t>
                </a:r>
                <a:r>
                  <a:rPr lang="en-US" altLang="zh-TW" sz="1600"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845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7" name="AutoShape 7"/>
          <p:cNvSpPr>
            <a:spLocks noGrp="1" noChangeArrowheads="1"/>
          </p:cNvSpPr>
          <p:nvPr>
            <p:ph type="title"/>
          </p:nvPr>
        </p:nvSpPr>
        <p:spPr>
          <a:xfrm>
            <a:off x="611076" y="290639"/>
            <a:ext cx="10515600" cy="1325563"/>
          </a:xfrm>
        </p:spPr>
        <p:txBody>
          <a:bodyPr/>
          <a:lstStyle/>
          <a:p>
            <a:r>
              <a:rPr lang="en-US" altLang="zh-TW" sz="4000" b="1" dirty="0">
                <a:solidFill>
                  <a:srgbClr val="C00000"/>
                </a:solidFill>
              </a:rPr>
              <a:t>Layer-wise Activation Regions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05331" y="1627315"/>
            <a:ext cx="7889875" cy="4313237"/>
            <a:chOff x="2279651" y="2239963"/>
            <a:chExt cx="7889875" cy="4313237"/>
          </a:xfrm>
        </p:grpSpPr>
        <p:grpSp>
          <p:nvGrpSpPr>
            <p:cNvPr id="66580" name="Group 20"/>
            <p:cNvGrpSpPr>
              <a:grpSpLocks/>
            </p:cNvGrpSpPr>
            <p:nvPr/>
          </p:nvGrpSpPr>
          <p:grpSpPr bwMode="auto">
            <a:xfrm>
              <a:off x="7715251" y="4365626"/>
              <a:ext cx="1973263" cy="1997075"/>
              <a:chOff x="3878" y="2750"/>
              <a:chExt cx="1243" cy="1258"/>
            </a:xfrm>
          </p:grpSpPr>
          <p:sp>
            <p:nvSpPr>
              <p:cNvPr id="66581" name="Line 21"/>
              <p:cNvSpPr>
                <a:spLocks noChangeShapeType="1"/>
              </p:cNvSpPr>
              <p:nvPr/>
            </p:nvSpPr>
            <p:spPr bwMode="auto">
              <a:xfrm>
                <a:off x="4022" y="2990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2" name="Line 22"/>
              <p:cNvSpPr>
                <a:spLocks noChangeShapeType="1"/>
              </p:cNvSpPr>
              <p:nvPr/>
            </p:nvSpPr>
            <p:spPr bwMode="auto">
              <a:xfrm flipH="1" flipV="1">
                <a:off x="4118" y="2990"/>
                <a:ext cx="864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3" name="Rectangle 23"/>
              <p:cNvSpPr>
                <a:spLocks noChangeArrowheads="1"/>
              </p:cNvSpPr>
              <p:nvPr/>
            </p:nvSpPr>
            <p:spPr bwMode="auto">
              <a:xfrm>
                <a:off x="4166" y="3566"/>
                <a:ext cx="25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40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</a:p>
            </p:txBody>
          </p:sp>
          <p:sp>
            <p:nvSpPr>
              <p:cNvPr id="66584" name="Rectangle 24"/>
              <p:cNvSpPr>
                <a:spLocks noChangeArrowheads="1"/>
              </p:cNvSpPr>
              <p:nvPr/>
            </p:nvSpPr>
            <p:spPr bwMode="auto">
              <a:xfrm>
                <a:off x="4863" y="3556"/>
                <a:ext cx="258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40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y</a:t>
                </a:r>
              </a:p>
            </p:txBody>
          </p:sp>
          <p:sp>
            <p:nvSpPr>
              <p:cNvPr id="66585" name="Oval 25"/>
              <p:cNvSpPr>
                <a:spLocks noChangeArrowheads="1"/>
              </p:cNvSpPr>
              <p:nvPr/>
            </p:nvSpPr>
            <p:spPr bwMode="auto">
              <a:xfrm>
                <a:off x="3878" y="2750"/>
                <a:ext cx="384" cy="384"/>
              </a:xfrm>
              <a:prstGeom prst="ellipse">
                <a:avLst/>
              </a:prstGeom>
              <a:solidFill>
                <a:srgbClr val="CCFFCC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24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66586" name="Group 26"/>
            <p:cNvGrpSpPr>
              <a:grpSpLocks/>
            </p:cNvGrpSpPr>
            <p:nvPr/>
          </p:nvGrpSpPr>
          <p:grpSpPr bwMode="auto">
            <a:xfrm>
              <a:off x="8401051" y="4384675"/>
              <a:ext cx="1082675" cy="1447800"/>
              <a:chOff x="4310" y="2762"/>
              <a:chExt cx="682" cy="912"/>
            </a:xfrm>
          </p:grpSpPr>
          <p:sp>
            <p:nvSpPr>
              <p:cNvPr id="66587" name="Line 27"/>
              <p:cNvSpPr>
                <a:spLocks noChangeShapeType="1"/>
              </p:cNvSpPr>
              <p:nvPr/>
            </p:nvSpPr>
            <p:spPr bwMode="auto">
              <a:xfrm flipH="1" flipV="1">
                <a:off x="4704" y="3002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8" name="Line 28"/>
              <p:cNvSpPr>
                <a:spLocks noChangeShapeType="1"/>
              </p:cNvSpPr>
              <p:nvPr/>
            </p:nvSpPr>
            <p:spPr bwMode="auto">
              <a:xfrm flipV="1">
                <a:off x="4310" y="2990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89" name="Oval 29"/>
              <p:cNvSpPr>
                <a:spLocks noChangeArrowheads="1"/>
              </p:cNvSpPr>
              <p:nvPr/>
            </p:nvSpPr>
            <p:spPr bwMode="auto">
              <a:xfrm>
                <a:off x="4464" y="2762"/>
                <a:ext cx="384" cy="384"/>
              </a:xfrm>
              <a:prstGeom prst="ellipse">
                <a:avLst/>
              </a:prstGeom>
              <a:solidFill>
                <a:srgbClr val="CCFFCC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24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6590" name="Group 30"/>
            <p:cNvGrpSpPr>
              <a:grpSpLocks/>
            </p:cNvGrpSpPr>
            <p:nvPr/>
          </p:nvGrpSpPr>
          <p:grpSpPr bwMode="auto">
            <a:xfrm>
              <a:off x="8401051" y="4365625"/>
              <a:ext cx="1768475" cy="1447800"/>
              <a:chOff x="4310" y="2762"/>
              <a:chExt cx="1114" cy="912"/>
            </a:xfrm>
          </p:grpSpPr>
          <p:sp>
            <p:nvSpPr>
              <p:cNvPr id="66591" name="Line 31"/>
              <p:cNvSpPr>
                <a:spLocks noChangeShapeType="1"/>
              </p:cNvSpPr>
              <p:nvPr/>
            </p:nvSpPr>
            <p:spPr bwMode="auto">
              <a:xfrm flipH="1">
                <a:off x="4992" y="3002"/>
                <a:ext cx="288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92" name="Line 32"/>
              <p:cNvSpPr>
                <a:spLocks noChangeShapeType="1"/>
              </p:cNvSpPr>
              <p:nvPr/>
            </p:nvSpPr>
            <p:spPr bwMode="auto">
              <a:xfrm flipV="1">
                <a:off x="4310" y="2990"/>
                <a:ext cx="864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593" name="Oval 33"/>
              <p:cNvSpPr>
                <a:spLocks noChangeArrowheads="1"/>
              </p:cNvSpPr>
              <p:nvPr/>
            </p:nvSpPr>
            <p:spPr bwMode="auto">
              <a:xfrm>
                <a:off x="5040" y="2762"/>
                <a:ext cx="384" cy="384"/>
              </a:xfrm>
              <a:prstGeom prst="ellipse">
                <a:avLst/>
              </a:prstGeom>
              <a:solidFill>
                <a:srgbClr val="CCFFCC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zh-TW" sz="2400" i="1"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66628" name="Group 68"/>
            <p:cNvGrpSpPr>
              <a:grpSpLocks/>
            </p:cNvGrpSpPr>
            <p:nvPr/>
          </p:nvGrpSpPr>
          <p:grpSpPr bwMode="auto">
            <a:xfrm>
              <a:off x="2279651" y="2420938"/>
              <a:ext cx="5184775" cy="4132262"/>
              <a:chOff x="476" y="1525"/>
              <a:chExt cx="3266" cy="2603"/>
            </a:xfrm>
          </p:grpSpPr>
          <p:grpSp>
            <p:nvGrpSpPr>
              <p:cNvPr id="66613" name="Group 53"/>
              <p:cNvGrpSpPr>
                <a:grpSpLocks/>
              </p:cNvGrpSpPr>
              <p:nvPr/>
            </p:nvGrpSpPr>
            <p:grpSpPr bwMode="auto">
              <a:xfrm>
                <a:off x="476" y="1525"/>
                <a:ext cx="3266" cy="2603"/>
                <a:chOff x="476" y="1525"/>
                <a:chExt cx="3266" cy="2603"/>
              </a:xfrm>
            </p:grpSpPr>
            <p:sp>
              <p:nvSpPr>
                <p:cNvPr id="66614" name="Rectangle 54"/>
                <p:cNvSpPr>
                  <a:spLocks noChangeArrowheads="1"/>
                </p:cNvSpPr>
                <p:nvPr/>
              </p:nvSpPr>
              <p:spPr bwMode="auto">
                <a:xfrm>
                  <a:off x="476" y="1525"/>
                  <a:ext cx="3266" cy="2603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615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567" y="3696"/>
                  <a:ext cx="3081" cy="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616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1111" y="1616"/>
                  <a:ext cx="0" cy="24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617" name="Rectangle 57"/>
                <p:cNvSpPr>
                  <a:spLocks noChangeArrowheads="1"/>
                </p:cNvSpPr>
                <p:nvPr/>
              </p:nvSpPr>
              <p:spPr bwMode="auto">
                <a:xfrm>
                  <a:off x="3408" y="3609"/>
                  <a:ext cx="215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DDDD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800" i="1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x</a:t>
                  </a:r>
                  <a:endParaRPr lang="en-US" altLang="zh-TW" sz="2800" baseline="-25000">
                    <a:latin typeface="Times New Roman" panose="02020603050405020304" pitchFamily="18" charset="0"/>
                    <a:sym typeface="Symbol" panose="05050102010706020507" pitchFamily="18" charset="2"/>
                  </a:endParaRPr>
                </a:p>
              </p:txBody>
            </p:sp>
            <p:sp>
              <p:nvSpPr>
                <p:cNvPr id="66618" name="Rectangle 58"/>
                <p:cNvSpPr>
                  <a:spLocks noChangeArrowheads="1"/>
                </p:cNvSpPr>
                <p:nvPr/>
              </p:nvSpPr>
              <p:spPr bwMode="auto">
                <a:xfrm>
                  <a:off x="896" y="1525"/>
                  <a:ext cx="215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DDDD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800" i="1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y</a:t>
                  </a:r>
                  <a:endParaRPr lang="en-US" altLang="zh-TW" sz="2800" baseline="-25000">
                    <a:latin typeface="Times New Roman" panose="02020603050405020304" pitchFamily="18" charset="0"/>
                    <a:sym typeface="Symbol" panose="05050102010706020507" pitchFamily="18" charset="2"/>
                  </a:endParaRPr>
                </a:p>
              </p:txBody>
            </p:sp>
          </p:grpSp>
          <p:grpSp>
            <p:nvGrpSpPr>
              <p:cNvPr id="66619" name="Group 59"/>
              <p:cNvGrpSpPr>
                <a:grpSpLocks/>
              </p:cNvGrpSpPr>
              <p:nvPr/>
            </p:nvGrpSpPr>
            <p:grpSpPr bwMode="auto">
              <a:xfrm>
                <a:off x="1392" y="1584"/>
                <a:ext cx="287" cy="2448"/>
                <a:chOff x="1392" y="1584"/>
                <a:chExt cx="287" cy="2448"/>
              </a:xfrm>
            </p:grpSpPr>
            <p:sp>
              <p:nvSpPr>
                <p:cNvPr id="66620" name="Line 60"/>
                <p:cNvSpPr>
                  <a:spLocks noChangeShapeType="1"/>
                </p:cNvSpPr>
                <p:nvPr/>
              </p:nvSpPr>
              <p:spPr bwMode="auto">
                <a:xfrm>
                  <a:off x="1392" y="1632"/>
                  <a:ext cx="0" cy="240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 type="triangle" w="med" len="med"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621" name="Rectangle 61"/>
                <p:cNvSpPr>
                  <a:spLocks noChangeArrowheads="1"/>
                </p:cNvSpPr>
                <p:nvPr/>
              </p:nvSpPr>
              <p:spPr bwMode="auto">
                <a:xfrm>
                  <a:off x="1392" y="1584"/>
                  <a:ext cx="28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400" i="1">
                      <a:solidFill>
                        <a:srgbClr val="FF3300"/>
                      </a:solidFill>
                      <a:latin typeface="Times New Roman" panose="02020603050405020304" pitchFamily="18" charset="0"/>
                    </a:rPr>
                    <a:t>L</a:t>
                  </a:r>
                  <a:r>
                    <a:rPr lang="en-US" altLang="zh-TW" sz="2400" baseline="-25000">
                      <a:solidFill>
                        <a:srgbClr val="FF3300"/>
                      </a:solidFill>
                      <a:latin typeface="Times New Roman" panose="02020603050405020304" pitchFamily="18" charset="0"/>
                    </a:rPr>
                    <a:t>1</a:t>
                  </a:r>
                </a:p>
              </p:txBody>
            </p:sp>
          </p:grpSp>
          <p:grpSp>
            <p:nvGrpSpPr>
              <p:cNvPr id="66622" name="Group 62"/>
              <p:cNvGrpSpPr>
                <a:grpSpLocks/>
              </p:cNvGrpSpPr>
              <p:nvPr/>
            </p:nvGrpSpPr>
            <p:grpSpPr bwMode="auto">
              <a:xfrm>
                <a:off x="576" y="3072"/>
                <a:ext cx="2688" cy="336"/>
                <a:chOff x="576" y="3072"/>
                <a:chExt cx="2688" cy="336"/>
              </a:xfrm>
            </p:grpSpPr>
            <p:sp>
              <p:nvSpPr>
                <p:cNvPr id="66623" name="Line 63"/>
                <p:cNvSpPr>
                  <a:spLocks noChangeShapeType="1"/>
                </p:cNvSpPr>
                <p:nvPr/>
              </p:nvSpPr>
              <p:spPr bwMode="auto">
                <a:xfrm>
                  <a:off x="576" y="3408"/>
                  <a:ext cx="2688" cy="0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 type="triangle" w="med" len="med"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624" name="Rectangle 64"/>
                <p:cNvSpPr>
                  <a:spLocks noChangeArrowheads="1"/>
                </p:cNvSpPr>
                <p:nvPr/>
              </p:nvSpPr>
              <p:spPr bwMode="auto">
                <a:xfrm>
                  <a:off x="2976" y="3072"/>
                  <a:ext cx="28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400" i="1">
                      <a:solidFill>
                        <a:srgbClr val="FF3300"/>
                      </a:solidFill>
                      <a:latin typeface="Times New Roman" panose="02020603050405020304" pitchFamily="18" charset="0"/>
                    </a:rPr>
                    <a:t>L</a:t>
                  </a:r>
                  <a:r>
                    <a:rPr lang="en-US" altLang="zh-TW" sz="2400" baseline="-25000">
                      <a:solidFill>
                        <a:srgbClr val="FF3300"/>
                      </a:solidFill>
                      <a:latin typeface="Times New Roman" panose="02020603050405020304" pitchFamily="18" charset="0"/>
                    </a:rPr>
                    <a:t>2</a:t>
                  </a:r>
                </a:p>
              </p:txBody>
            </p:sp>
          </p:grpSp>
          <p:grpSp>
            <p:nvGrpSpPr>
              <p:cNvPr id="66625" name="Group 65"/>
              <p:cNvGrpSpPr>
                <a:grpSpLocks/>
              </p:cNvGrpSpPr>
              <p:nvPr/>
            </p:nvGrpSpPr>
            <p:grpSpPr bwMode="auto">
              <a:xfrm>
                <a:off x="672" y="1680"/>
                <a:ext cx="2352" cy="2352"/>
                <a:chOff x="672" y="1680"/>
                <a:chExt cx="2352" cy="2352"/>
              </a:xfrm>
            </p:grpSpPr>
            <p:sp>
              <p:nvSpPr>
                <p:cNvPr id="66626" name="Line 66"/>
                <p:cNvSpPr>
                  <a:spLocks noChangeShapeType="1"/>
                </p:cNvSpPr>
                <p:nvPr/>
              </p:nvSpPr>
              <p:spPr bwMode="auto">
                <a:xfrm>
                  <a:off x="672" y="1680"/>
                  <a:ext cx="2352" cy="2352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627" name="Rectangle 67"/>
                <p:cNvSpPr>
                  <a:spLocks noChangeArrowheads="1"/>
                </p:cNvSpPr>
                <p:nvPr/>
              </p:nvSpPr>
              <p:spPr bwMode="auto">
                <a:xfrm>
                  <a:off x="1536" y="2352"/>
                  <a:ext cx="287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2400" i="1">
                      <a:solidFill>
                        <a:srgbClr val="FF3300"/>
                      </a:solidFill>
                      <a:latin typeface="Times New Roman" panose="02020603050405020304" pitchFamily="18" charset="0"/>
                    </a:rPr>
                    <a:t>L</a:t>
                  </a:r>
                  <a:r>
                    <a:rPr lang="en-US" altLang="zh-TW" sz="2400" baseline="-25000">
                      <a:solidFill>
                        <a:srgbClr val="FF3300"/>
                      </a:solidFill>
                      <a:latin typeface="Times New Roman" panose="02020603050405020304" pitchFamily="18" charset="0"/>
                    </a:rPr>
                    <a:t>3</a:t>
                  </a:r>
                </a:p>
              </p:txBody>
            </p:sp>
          </p:grpSp>
        </p:grpSp>
        <p:sp>
          <p:nvSpPr>
            <p:cNvPr id="66629" name="Text Box 69"/>
            <p:cNvSpPr txBox="1">
              <a:spLocks noChangeArrowheads="1"/>
            </p:cNvSpPr>
            <p:nvPr/>
          </p:nvSpPr>
          <p:spPr bwMode="auto">
            <a:xfrm>
              <a:off x="2482850" y="4283076"/>
              <a:ext cx="717550" cy="5191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>
                  <a:latin typeface="Times New Roman" panose="02020603050405020304" pitchFamily="18" charset="0"/>
                </a:rPr>
                <a:t>011</a:t>
              </a:r>
            </a:p>
          </p:txBody>
        </p:sp>
        <p:sp>
          <p:nvSpPr>
            <p:cNvPr id="66630" name="Text Box 70"/>
            <p:cNvSpPr txBox="1">
              <a:spLocks noChangeArrowheads="1"/>
            </p:cNvSpPr>
            <p:nvPr/>
          </p:nvSpPr>
          <p:spPr bwMode="auto">
            <a:xfrm>
              <a:off x="2570163" y="5734051"/>
              <a:ext cx="717550" cy="5191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>
                  <a:latin typeface="Times New Roman" panose="02020603050405020304" pitchFamily="18" charset="0"/>
                </a:rPr>
                <a:t>001</a:t>
              </a:r>
            </a:p>
          </p:txBody>
        </p:sp>
        <p:sp>
          <p:nvSpPr>
            <p:cNvPr id="66631" name="Text Box 71"/>
            <p:cNvSpPr txBox="1">
              <a:spLocks noChangeArrowheads="1"/>
            </p:cNvSpPr>
            <p:nvPr/>
          </p:nvSpPr>
          <p:spPr bwMode="auto">
            <a:xfrm>
              <a:off x="4083050" y="5734051"/>
              <a:ext cx="717550" cy="5191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>
                  <a:latin typeface="Times New Roman" panose="02020603050405020304" pitchFamily="18" charset="0"/>
                </a:rPr>
                <a:t>101</a:t>
              </a:r>
            </a:p>
          </p:txBody>
        </p:sp>
        <p:sp>
          <p:nvSpPr>
            <p:cNvPr id="66632" name="Text Box 72"/>
            <p:cNvSpPr txBox="1">
              <a:spLocks noChangeArrowheads="1"/>
            </p:cNvSpPr>
            <p:nvPr/>
          </p:nvSpPr>
          <p:spPr bwMode="auto">
            <a:xfrm>
              <a:off x="6324600" y="5745163"/>
              <a:ext cx="717550" cy="5191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>
                  <a:latin typeface="Times New Roman" panose="02020603050405020304" pitchFamily="18" charset="0"/>
                </a:rPr>
                <a:t>100</a:t>
              </a:r>
            </a:p>
          </p:txBody>
        </p:sp>
        <p:sp>
          <p:nvSpPr>
            <p:cNvPr id="66633" name="Text Box 73"/>
            <p:cNvSpPr txBox="1">
              <a:spLocks noChangeArrowheads="1"/>
            </p:cNvSpPr>
            <p:nvPr/>
          </p:nvSpPr>
          <p:spPr bwMode="auto">
            <a:xfrm>
              <a:off x="5181600" y="4587876"/>
              <a:ext cx="717550" cy="5191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>
                  <a:latin typeface="Times New Roman" panose="02020603050405020304" pitchFamily="18" charset="0"/>
                </a:rPr>
                <a:t>110</a:t>
              </a:r>
            </a:p>
          </p:txBody>
        </p:sp>
        <p:sp>
          <p:nvSpPr>
            <p:cNvPr id="66634" name="Text Box 74"/>
            <p:cNvSpPr txBox="1">
              <a:spLocks noChangeArrowheads="1"/>
            </p:cNvSpPr>
            <p:nvPr/>
          </p:nvSpPr>
          <p:spPr bwMode="auto">
            <a:xfrm>
              <a:off x="2857500" y="2239963"/>
              <a:ext cx="717550" cy="51911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>
                  <a:latin typeface="Times New Roman" panose="02020603050405020304" pitchFamily="18" charset="0"/>
                </a:rPr>
                <a:t>010</a:t>
              </a:r>
            </a:p>
          </p:txBody>
        </p:sp>
        <p:sp>
          <p:nvSpPr>
            <p:cNvPr id="66635" name="Text Box 75"/>
            <p:cNvSpPr txBox="1">
              <a:spLocks noChangeArrowheads="1"/>
            </p:cNvSpPr>
            <p:nvPr/>
          </p:nvSpPr>
          <p:spPr bwMode="auto">
            <a:xfrm>
              <a:off x="3863975" y="4781551"/>
              <a:ext cx="717550" cy="5191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2800">
                  <a:latin typeface="Times New Roman" panose="02020603050405020304" pitchFamily="18" charset="0"/>
                </a:rPr>
                <a:t>111</a:t>
              </a:r>
            </a:p>
          </p:txBody>
        </p:sp>
        <p:grpSp>
          <p:nvGrpSpPr>
            <p:cNvPr id="66639" name="Group 79"/>
            <p:cNvGrpSpPr>
              <a:grpSpLocks/>
            </p:cNvGrpSpPr>
            <p:nvPr/>
          </p:nvGrpSpPr>
          <p:grpSpPr bwMode="auto">
            <a:xfrm>
              <a:off x="8040689" y="3789363"/>
              <a:ext cx="1800225" cy="576262"/>
              <a:chOff x="4105" y="2387"/>
              <a:chExt cx="1134" cy="363"/>
            </a:xfrm>
          </p:grpSpPr>
          <p:sp>
            <p:nvSpPr>
              <p:cNvPr id="66636" name="Line 76"/>
              <p:cNvSpPr>
                <a:spLocks noChangeShapeType="1"/>
              </p:cNvSpPr>
              <p:nvPr/>
            </p:nvSpPr>
            <p:spPr bwMode="auto">
              <a:xfrm flipV="1">
                <a:off x="4105" y="2387"/>
                <a:ext cx="0" cy="363"/>
              </a:xfrm>
              <a:prstGeom prst="line">
                <a:avLst/>
              </a:prstGeom>
              <a:noFill/>
              <a:ln w="38100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37" name="Line 77"/>
              <p:cNvSpPr>
                <a:spLocks noChangeShapeType="1"/>
              </p:cNvSpPr>
              <p:nvPr/>
            </p:nvSpPr>
            <p:spPr bwMode="auto">
              <a:xfrm flipV="1">
                <a:off x="4694" y="2387"/>
                <a:ext cx="0" cy="363"/>
              </a:xfrm>
              <a:prstGeom prst="line">
                <a:avLst/>
              </a:prstGeom>
              <a:noFill/>
              <a:ln w="38100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38" name="Line 78"/>
              <p:cNvSpPr>
                <a:spLocks noChangeShapeType="1"/>
              </p:cNvSpPr>
              <p:nvPr/>
            </p:nvSpPr>
            <p:spPr bwMode="auto">
              <a:xfrm flipV="1">
                <a:off x="5239" y="2387"/>
                <a:ext cx="0" cy="363"/>
              </a:xfrm>
              <a:prstGeom prst="line">
                <a:avLst/>
              </a:prstGeom>
              <a:noFill/>
              <a:ln w="38100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6640" name="Text Box 80"/>
            <p:cNvSpPr txBox="1">
              <a:spLocks noChangeArrowheads="1"/>
            </p:cNvSpPr>
            <p:nvPr/>
          </p:nvSpPr>
          <p:spPr bwMode="auto">
            <a:xfrm>
              <a:off x="7967663" y="3259138"/>
              <a:ext cx="18923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>
                  <a:latin typeface="Comic Sans MS" panose="030F0702030302020204" pitchFamily="66" charset="0"/>
                </a:rPr>
                <a:t>Region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3506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72" name="Group 60"/>
          <p:cNvGrpSpPr>
            <a:grpSpLocks/>
          </p:cNvGrpSpPr>
          <p:nvPr/>
        </p:nvGrpSpPr>
        <p:grpSpPr bwMode="auto">
          <a:xfrm>
            <a:off x="2279651" y="1811338"/>
            <a:ext cx="5184775" cy="4132262"/>
            <a:chOff x="476" y="1525"/>
            <a:chExt cx="3266" cy="2603"/>
          </a:xfrm>
        </p:grpSpPr>
        <p:grpSp>
          <p:nvGrpSpPr>
            <p:cNvPr id="64573" name="Group 61"/>
            <p:cNvGrpSpPr>
              <a:grpSpLocks/>
            </p:cNvGrpSpPr>
            <p:nvPr/>
          </p:nvGrpSpPr>
          <p:grpSpPr bwMode="auto">
            <a:xfrm>
              <a:off x="476" y="1525"/>
              <a:ext cx="3266" cy="2603"/>
              <a:chOff x="476" y="1525"/>
              <a:chExt cx="3266" cy="2603"/>
            </a:xfrm>
          </p:grpSpPr>
          <p:sp>
            <p:nvSpPr>
              <p:cNvPr id="64574" name="Rectangle 62"/>
              <p:cNvSpPr>
                <a:spLocks noChangeArrowheads="1"/>
              </p:cNvSpPr>
              <p:nvPr/>
            </p:nvSpPr>
            <p:spPr bwMode="auto">
              <a:xfrm>
                <a:off x="476" y="1525"/>
                <a:ext cx="3266" cy="260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75" name="Line 63"/>
              <p:cNvSpPr>
                <a:spLocks noChangeShapeType="1"/>
              </p:cNvSpPr>
              <p:nvPr/>
            </p:nvSpPr>
            <p:spPr bwMode="auto">
              <a:xfrm flipV="1">
                <a:off x="567" y="3696"/>
                <a:ext cx="3081" cy="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76" name="Line 64"/>
              <p:cNvSpPr>
                <a:spLocks noChangeShapeType="1"/>
              </p:cNvSpPr>
              <p:nvPr/>
            </p:nvSpPr>
            <p:spPr bwMode="auto">
              <a:xfrm flipV="1">
                <a:off x="1111" y="1616"/>
                <a:ext cx="0" cy="24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77" name="Rectangle 65"/>
              <p:cNvSpPr>
                <a:spLocks noChangeArrowheads="1"/>
              </p:cNvSpPr>
              <p:nvPr/>
            </p:nvSpPr>
            <p:spPr bwMode="auto">
              <a:xfrm>
                <a:off x="3408" y="3609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DDDDD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x</a:t>
                </a:r>
                <a:endParaRPr lang="en-US" altLang="zh-TW" sz="2800" baseline="-250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64578" name="Rectangle 66"/>
              <p:cNvSpPr>
                <a:spLocks noChangeArrowheads="1"/>
              </p:cNvSpPr>
              <p:nvPr/>
            </p:nvSpPr>
            <p:spPr bwMode="auto">
              <a:xfrm>
                <a:off x="896" y="1525"/>
                <a:ext cx="21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DDDDD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800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y</a:t>
                </a:r>
                <a:endParaRPr lang="en-US" altLang="zh-TW" sz="2800" baseline="-250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64579" name="Group 67"/>
            <p:cNvGrpSpPr>
              <a:grpSpLocks/>
            </p:cNvGrpSpPr>
            <p:nvPr/>
          </p:nvGrpSpPr>
          <p:grpSpPr bwMode="auto">
            <a:xfrm>
              <a:off x="1392" y="1584"/>
              <a:ext cx="287" cy="2448"/>
              <a:chOff x="1392" y="1584"/>
              <a:chExt cx="287" cy="2448"/>
            </a:xfrm>
          </p:grpSpPr>
          <p:sp>
            <p:nvSpPr>
              <p:cNvPr id="64580" name="Line 68"/>
              <p:cNvSpPr>
                <a:spLocks noChangeShapeType="1"/>
              </p:cNvSpPr>
              <p:nvPr/>
            </p:nvSpPr>
            <p:spPr bwMode="auto">
              <a:xfrm>
                <a:off x="1392" y="1632"/>
                <a:ext cx="0" cy="240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81" name="Rectangle 69"/>
              <p:cNvSpPr>
                <a:spLocks noChangeArrowheads="1"/>
              </p:cNvSpPr>
              <p:nvPr/>
            </p:nvSpPr>
            <p:spPr bwMode="auto">
              <a:xfrm>
                <a:off x="1392" y="1584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64582" name="Group 70"/>
            <p:cNvGrpSpPr>
              <a:grpSpLocks/>
            </p:cNvGrpSpPr>
            <p:nvPr/>
          </p:nvGrpSpPr>
          <p:grpSpPr bwMode="auto">
            <a:xfrm>
              <a:off x="576" y="3072"/>
              <a:ext cx="2688" cy="336"/>
              <a:chOff x="576" y="3072"/>
              <a:chExt cx="2688" cy="336"/>
            </a:xfrm>
          </p:grpSpPr>
          <p:sp>
            <p:nvSpPr>
              <p:cNvPr id="64583" name="Line 71"/>
              <p:cNvSpPr>
                <a:spLocks noChangeShapeType="1"/>
              </p:cNvSpPr>
              <p:nvPr/>
            </p:nvSpPr>
            <p:spPr bwMode="auto">
              <a:xfrm>
                <a:off x="576" y="3408"/>
                <a:ext cx="268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 type="triangle" w="med" len="med"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84" name="Rectangle 72"/>
              <p:cNvSpPr>
                <a:spLocks noChangeArrowheads="1"/>
              </p:cNvSpPr>
              <p:nvPr/>
            </p:nvSpPr>
            <p:spPr bwMode="auto">
              <a:xfrm>
                <a:off x="2976" y="3072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64585" name="Group 73"/>
            <p:cNvGrpSpPr>
              <a:grpSpLocks/>
            </p:cNvGrpSpPr>
            <p:nvPr/>
          </p:nvGrpSpPr>
          <p:grpSpPr bwMode="auto">
            <a:xfrm>
              <a:off x="672" y="1680"/>
              <a:ext cx="2352" cy="2352"/>
              <a:chOff x="672" y="1680"/>
              <a:chExt cx="2352" cy="2352"/>
            </a:xfrm>
          </p:grpSpPr>
          <p:sp>
            <p:nvSpPr>
              <p:cNvPr id="64586" name="Line 74"/>
              <p:cNvSpPr>
                <a:spLocks noChangeShapeType="1"/>
              </p:cNvSpPr>
              <p:nvPr/>
            </p:nvSpPr>
            <p:spPr bwMode="auto">
              <a:xfrm>
                <a:off x="672" y="1680"/>
                <a:ext cx="2352" cy="235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87" name="Rectangle 75"/>
              <p:cNvSpPr>
                <a:spLocks noChangeArrowheads="1"/>
              </p:cNvSpPr>
              <p:nvPr/>
            </p:nvSpPr>
            <p:spPr bwMode="auto">
              <a:xfrm>
                <a:off x="1536" y="2352"/>
                <a:ext cx="28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TW" sz="2400" i="1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L</a:t>
                </a:r>
                <a:r>
                  <a:rPr lang="en-US" altLang="zh-TW" sz="2400" baseline="-25000">
                    <a:solidFill>
                      <a:srgbClr val="FF3300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</p:grpSp>
      <p:sp>
        <p:nvSpPr>
          <p:cNvPr id="64519" name="AutoShap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>
                <a:solidFill>
                  <a:srgbClr val="C00000"/>
                </a:solidFill>
              </a:rPr>
              <a:t>Capturing Non-Linearity through Layer Addition</a:t>
            </a:r>
          </a:p>
        </p:txBody>
      </p:sp>
      <p:sp>
        <p:nvSpPr>
          <p:cNvPr id="64520" name="Freeform 8"/>
          <p:cNvSpPr>
            <a:spLocks/>
          </p:cNvSpPr>
          <p:nvPr/>
        </p:nvSpPr>
        <p:spPr bwMode="auto">
          <a:xfrm>
            <a:off x="3733800" y="3200400"/>
            <a:ext cx="1600200" cy="1600200"/>
          </a:xfrm>
          <a:custGeom>
            <a:avLst/>
            <a:gdLst>
              <a:gd name="T0" fmla="*/ 0 w 1008"/>
              <a:gd name="T1" fmla="*/ 0 h 1008"/>
              <a:gd name="T2" fmla="*/ 0 w 1008"/>
              <a:gd name="T3" fmla="*/ 1008 h 1008"/>
              <a:gd name="T4" fmla="*/ 1008 w 1008"/>
              <a:gd name="T5" fmla="*/ 1008 h 1008"/>
              <a:gd name="T6" fmla="*/ 0 w 1008"/>
              <a:gd name="T7" fmla="*/ 0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08" h="1008">
                <a:moveTo>
                  <a:pt x="0" y="0"/>
                </a:moveTo>
                <a:lnTo>
                  <a:pt x="0" y="1008"/>
                </a:lnTo>
                <a:lnTo>
                  <a:pt x="1008" y="1008"/>
                </a:lnTo>
                <a:lnTo>
                  <a:pt x="0" y="0"/>
                </a:lnTo>
                <a:close/>
              </a:path>
            </a:pathLst>
          </a:cu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1" name="Text Box 9"/>
          <p:cNvSpPr txBox="1">
            <a:spLocks noChangeArrowheads="1"/>
          </p:cNvSpPr>
          <p:nvPr/>
        </p:nvSpPr>
        <p:spPr bwMode="auto">
          <a:xfrm>
            <a:off x="3886200" y="4016375"/>
            <a:ext cx="774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 i="1">
                <a:solidFill>
                  <a:srgbClr val="CC3300"/>
                </a:solidFill>
                <a:latin typeface="Times New Roman" panose="02020603050405020304" pitchFamily="18" charset="0"/>
              </a:rPr>
              <a:t>z</a:t>
            </a:r>
            <a:r>
              <a:rPr lang="en-US" altLang="zh-TW" sz="3200">
                <a:solidFill>
                  <a:srgbClr val="CC3300"/>
                </a:solidFill>
                <a:latin typeface="Times New Roman" panose="02020603050405020304" pitchFamily="18" charset="0"/>
              </a:rPr>
              <a:t>=1</a:t>
            </a:r>
          </a:p>
        </p:txBody>
      </p:sp>
      <p:sp>
        <p:nvSpPr>
          <p:cNvPr id="64522" name="Text Box 10"/>
          <p:cNvSpPr txBox="1">
            <a:spLocks noChangeArrowheads="1"/>
          </p:cNvSpPr>
          <p:nvPr/>
        </p:nvSpPr>
        <p:spPr bwMode="auto">
          <a:xfrm>
            <a:off x="5105400" y="2514600"/>
            <a:ext cx="774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 i="1">
                <a:solidFill>
                  <a:srgbClr val="CC3300"/>
                </a:solidFill>
                <a:latin typeface="Times New Roman" panose="02020603050405020304" pitchFamily="18" charset="0"/>
              </a:rPr>
              <a:t>z</a:t>
            </a:r>
            <a:r>
              <a:rPr lang="en-US" altLang="zh-TW" sz="3200">
                <a:solidFill>
                  <a:srgbClr val="CC3300"/>
                </a:solidFill>
                <a:latin typeface="Times New Roman" panose="02020603050405020304" pitchFamily="18" charset="0"/>
              </a:rPr>
              <a:t>=0</a:t>
            </a:r>
          </a:p>
        </p:txBody>
      </p:sp>
      <p:grpSp>
        <p:nvGrpSpPr>
          <p:cNvPr id="64588" name="Group 76"/>
          <p:cNvGrpSpPr>
            <a:grpSpLocks/>
          </p:cNvGrpSpPr>
          <p:nvPr/>
        </p:nvGrpSpPr>
        <p:grpSpPr bwMode="auto">
          <a:xfrm>
            <a:off x="8001000" y="1724025"/>
            <a:ext cx="1828800" cy="2355850"/>
            <a:chOff x="4080" y="1470"/>
            <a:chExt cx="1152" cy="1484"/>
          </a:xfrm>
        </p:grpSpPr>
        <p:grpSp>
          <p:nvGrpSpPr>
            <p:cNvPr id="64523" name="Group 11"/>
            <p:cNvGrpSpPr>
              <a:grpSpLocks/>
            </p:cNvGrpSpPr>
            <p:nvPr/>
          </p:nvGrpSpPr>
          <p:grpSpPr bwMode="auto">
            <a:xfrm>
              <a:off x="4080" y="2378"/>
              <a:ext cx="1152" cy="576"/>
              <a:chOff x="4080" y="1920"/>
              <a:chExt cx="1152" cy="576"/>
            </a:xfrm>
          </p:grpSpPr>
          <p:sp>
            <p:nvSpPr>
              <p:cNvPr id="64524" name="Line 12"/>
              <p:cNvSpPr>
                <a:spLocks noChangeShapeType="1"/>
              </p:cNvSpPr>
              <p:nvPr/>
            </p:nvSpPr>
            <p:spPr bwMode="auto">
              <a:xfrm flipH="1">
                <a:off x="4080" y="1920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25" name="Line 13"/>
              <p:cNvSpPr>
                <a:spLocks noChangeShapeType="1"/>
              </p:cNvSpPr>
              <p:nvPr/>
            </p:nvSpPr>
            <p:spPr bwMode="auto">
              <a:xfrm>
                <a:off x="4752" y="1920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526" name="Line 14"/>
              <p:cNvSpPr>
                <a:spLocks noChangeShapeType="1"/>
              </p:cNvSpPr>
              <p:nvPr/>
            </p:nvSpPr>
            <p:spPr bwMode="auto">
              <a:xfrm>
                <a:off x="4656" y="192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4527" name="Oval 15"/>
            <p:cNvSpPr>
              <a:spLocks noChangeArrowheads="1"/>
            </p:cNvSpPr>
            <p:nvPr/>
          </p:nvSpPr>
          <p:spPr bwMode="auto">
            <a:xfrm>
              <a:off x="4464" y="2090"/>
              <a:ext cx="384" cy="384"/>
            </a:xfrm>
            <a:prstGeom prst="ellipse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400" i="1">
                  <a:latin typeface="Times New Roman" panose="02020603050405020304" pitchFamily="18" charset="0"/>
                </a:rPr>
                <a:t>L</a:t>
              </a:r>
              <a:r>
                <a:rPr lang="en-US" altLang="zh-TW" sz="2400" baseline="-250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4528" name="Line 16"/>
            <p:cNvSpPr>
              <a:spLocks noChangeShapeType="1"/>
            </p:cNvSpPr>
            <p:nvPr/>
          </p:nvSpPr>
          <p:spPr bwMode="auto">
            <a:xfrm flipV="1">
              <a:off x="4656" y="1706"/>
              <a:ext cx="0" cy="38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29" name="Rectangle 17"/>
            <p:cNvSpPr>
              <a:spLocks noChangeArrowheads="1"/>
            </p:cNvSpPr>
            <p:nvPr/>
          </p:nvSpPr>
          <p:spPr bwMode="auto">
            <a:xfrm>
              <a:off x="4704" y="1470"/>
              <a:ext cx="241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4000" i="1">
                  <a:latin typeface="Times New Roman" panose="02020603050405020304" pitchFamily="18" charset="0"/>
                  <a:sym typeface="Symbol" panose="05050102010706020507" pitchFamily="18" charset="2"/>
                </a:rPr>
                <a:t>z</a:t>
              </a:r>
            </a:p>
          </p:txBody>
        </p:sp>
      </p:grpSp>
      <p:grpSp>
        <p:nvGrpSpPr>
          <p:cNvPr id="64542" name="Group 30"/>
          <p:cNvGrpSpPr>
            <a:grpSpLocks/>
          </p:cNvGrpSpPr>
          <p:nvPr/>
        </p:nvGrpSpPr>
        <p:grpSpPr bwMode="auto">
          <a:xfrm>
            <a:off x="7680326" y="3756026"/>
            <a:ext cx="1973263" cy="1997075"/>
            <a:chOff x="3878" y="2750"/>
            <a:chExt cx="1243" cy="1258"/>
          </a:xfrm>
        </p:grpSpPr>
        <p:sp>
          <p:nvSpPr>
            <p:cNvPr id="64543" name="Line 31"/>
            <p:cNvSpPr>
              <a:spLocks noChangeShapeType="1"/>
            </p:cNvSpPr>
            <p:nvPr/>
          </p:nvSpPr>
          <p:spPr bwMode="auto">
            <a:xfrm>
              <a:off x="4022" y="2990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4" name="Line 32"/>
            <p:cNvSpPr>
              <a:spLocks noChangeShapeType="1"/>
            </p:cNvSpPr>
            <p:nvPr/>
          </p:nvSpPr>
          <p:spPr bwMode="auto">
            <a:xfrm flipH="1" flipV="1">
              <a:off x="4118" y="2990"/>
              <a:ext cx="86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5" name="Rectangle 33"/>
            <p:cNvSpPr>
              <a:spLocks noChangeArrowheads="1"/>
            </p:cNvSpPr>
            <p:nvPr/>
          </p:nvSpPr>
          <p:spPr bwMode="auto">
            <a:xfrm>
              <a:off x="4166" y="3566"/>
              <a:ext cx="25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4000" i="1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</a:p>
          </p:txBody>
        </p:sp>
        <p:sp>
          <p:nvSpPr>
            <p:cNvPr id="64546" name="Rectangle 34"/>
            <p:cNvSpPr>
              <a:spLocks noChangeArrowheads="1"/>
            </p:cNvSpPr>
            <p:nvPr/>
          </p:nvSpPr>
          <p:spPr bwMode="auto">
            <a:xfrm>
              <a:off x="4863" y="3556"/>
              <a:ext cx="25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4000" i="1">
                  <a:latin typeface="Times New Roman" panose="02020603050405020304" pitchFamily="18" charset="0"/>
                  <a:sym typeface="Symbol" panose="05050102010706020507" pitchFamily="18" charset="2"/>
                </a:rPr>
                <a:t>y</a:t>
              </a:r>
            </a:p>
          </p:txBody>
        </p:sp>
        <p:sp>
          <p:nvSpPr>
            <p:cNvPr id="64547" name="Oval 35"/>
            <p:cNvSpPr>
              <a:spLocks noChangeArrowheads="1"/>
            </p:cNvSpPr>
            <p:nvPr/>
          </p:nvSpPr>
          <p:spPr bwMode="auto">
            <a:xfrm>
              <a:off x="3878" y="2750"/>
              <a:ext cx="384" cy="384"/>
            </a:xfrm>
            <a:prstGeom prst="ellipse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400" i="1">
                  <a:latin typeface="Times New Roman" panose="02020603050405020304" pitchFamily="18" charset="0"/>
                </a:rPr>
                <a:t>L</a:t>
              </a:r>
              <a:r>
                <a:rPr lang="en-US" altLang="zh-TW" sz="2400" baseline="-25000"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4548" name="Group 36"/>
          <p:cNvGrpSpPr>
            <a:grpSpLocks/>
          </p:cNvGrpSpPr>
          <p:nvPr/>
        </p:nvGrpSpPr>
        <p:grpSpPr bwMode="auto">
          <a:xfrm>
            <a:off x="8366126" y="3775075"/>
            <a:ext cx="1082675" cy="1447800"/>
            <a:chOff x="4310" y="2762"/>
            <a:chExt cx="682" cy="912"/>
          </a:xfrm>
        </p:grpSpPr>
        <p:sp>
          <p:nvSpPr>
            <p:cNvPr id="64549" name="Line 37"/>
            <p:cNvSpPr>
              <a:spLocks noChangeShapeType="1"/>
            </p:cNvSpPr>
            <p:nvPr/>
          </p:nvSpPr>
          <p:spPr bwMode="auto">
            <a:xfrm flipH="1" flipV="1">
              <a:off x="4704" y="300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0" name="Line 38"/>
            <p:cNvSpPr>
              <a:spLocks noChangeShapeType="1"/>
            </p:cNvSpPr>
            <p:nvPr/>
          </p:nvSpPr>
          <p:spPr bwMode="auto">
            <a:xfrm flipV="1">
              <a:off x="4310" y="2990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Oval 39"/>
            <p:cNvSpPr>
              <a:spLocks noChangeArrowheads="1"/>
            </p:cNvSpPr>
            <p:nvPr/>
          </p:nvSpPr>
          <p:spPr bwMode="auto">
            <a:xfrm>
              <a:off x="4464" y="2762"/>
              <a:ext cx="384" cy="384"/>
            </a:xfrm>
            <a:prstGeom prst="ellipse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400" i="1">
                  <a:latin typeface="Times New Roman" panose="02020603050405020304" pitchFamily="18" charset="0"/>
                </a:rPr>
                <a:t>L</a:t>
              </a:r>
              <a:r>
                <a:rPr lang="en-US" altLang="zh-TW" sz="2400" baseline="-25000"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64552" name="Group 40"/>
          <p:cNvGrpSpPr>
            <a:grpSpLocks/>
          </p:cNvGrpSpPr>
          <p:nvPr/>
        </p:nvGrpSpPr>
        <p:grpSpPr bwMode="auto">
          <a:xfrm>
            <a:off x="8366126" y="3775075"/>
            <a:ext cx="1768475" cy="1447800"/>
            <a:chOff x="4310" y="2762"/>
            <a:chExt cx="1114" cy="912"/>
          </a:xfrm>
        </p:grpSpPr>
        <p:sp>
          <p:nvSpPr>
            <p:cNvPr id="64553" name="Line 41"/>
            <p:cNvSpPr>
              <a:spLocks noChangeShapeType="1"/>
            </p:cNvSpPr>
            <p:nvPr/>
          </p:nvSpPr>
          <p:spPr bwMode="auto">
            <a:xfrm flipH="1">
              <a:off x="4992" y="3002"/>
              <a:ext cx="28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Line 42"/>
            <p:cNvSpPr>
              <a:spLocks noChangeShapeType="1"/>
            </p:cNvSpPr>
            <p:nvPr/>
          </p:nvSpPr>
          <p:spPr bwMode="auto">
            <a:xfrm flipV="1">
              <a:off x="4310" y="2990"/>
              <a:ext cx="86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43"/>
            <p:cNvSpPr>
              <a:spLocks noChangeArrowheads="1"/>
            </p:cNvSpPr>
            <p:nvPr/>
          </p:nvSpPr>
          <p:spPr bwMode="auto">
            <a:xfrm>
              <a:off x="5040" y="2762"/>
              <a:ext cx="384" cy="384"/>
            </a:xfrm>
            <a:prstGeom prst="ellipse">
              <a:avLst/>
            </a:prstGeom>
            <a:solidFill>
              <a:srgbClr val="CCFFCC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400" i="1">
                  <a:latin typeface="Times New Roman" panose="02020603050405020304" pitchFamily="18" charset="0"/>
                </a:rPr>
                <a:t>L</a:t>
              </a:r>
              <a:r>
                <a:rPr lang="en-US" altLang="zh-TW" sz="2400" baseline="-25000">
                  <a:latin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44" name="Group 49"/>
          <p:cNvGrpSpPr>
            <a:grpSpLocks/>
          </p:cNvGrpSpPr>
          <p:nvPr/>
        </p:nvGrpSpPr>
        <p:grpSpPr bwMode="auto">
          <a:xfrm>
            <a:off x="8256589" y="2554289"/>
            <a:ext cx="1800225" cy="1177925"/>
            <a:chOff x="4241" y="1993"/>
            <a:chExt cx="1134" cy="742"/>
          </a:xfrm>
        </p:grpSpPr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4241" y="2523"/>
              <a:ext cx="180" cy="212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6" name="Text Box 46"/>
            <p:cNvSpPr txBox="1">
              <a:spLocks noChangeArrowheads="1"/>
            </p:cNvSpPr>
            <p:nvPr/>
          </p:nvSpPr>
          <p:spPr bwMode="auto">
            <a:xfrm>
              <a:off x="4916" y="1993"/>
              <a:ext cx="459" cy="212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latin typeface="Times New Roman" panose="02020603050405020304" pitchFamily="18" charset="0"/>
                  <a:sym typeface="Symbol" panose="05050102010706020507" pitchFamily="18" charset="2"/>
                </a:rPr>
                <a:t></a:t>
              </a:r>
              <a:r>
                <a:rPr lang="en-US" altLang="zh-TW" sz="16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4</a:t>
              </a:r>
              <a:r>
                <a:rPr lang="en-US" altLang="zh-TW" sz="1600">
                  <a:latin typeface="Times New Roman" panose="02020603050405020304" pitchFamily="18" charset="0"/>
                  <a:sym typeface="Symbol" panose="05050102010706020507" pitchFamily="18" charset="2"/>
                </a:rPr>
                <a:t>=</a:t>
              </a:r>
              <a:r>
                <a:rPr lang="en-US" altLang="zh-TW" sz="1600">
                  <a:latin typeface="Times New Roman" panose="02020603050405020304" pitchFamily="18" charset="0"/>
                </a:rPr>
                <a:t>2.5</a:t>
              </a:r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>
              <a:off x="4560" y="2523"/>
              <a:ext cx="180" cy="212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Text Box 48"/>
            <p:cNvSpPr txBox="1">
              <a:spLocks noChangeArrowheads="1"/>
            </p:cNvSpPr>
            <p:nvPr/>
          </p:nvSpPr>
          <p:spPr bwMode="auto">
            <a:xfrm>
              <a:off x="4921" y="2518"/>
              <a:ext cx="180" cy="212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1600">
                  <a:latin typeface="Times New Roman" panose="02020603050405020304" pitchFamily="18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45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mph" presetSubtype="2" repeatCount="indefinite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5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0" grpId="0" animBg="1"/>
      <p:bldP spid="64521" grpId="0"/>
      <p:bldP spid="645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646" y="583987"/>
            <a:ext cx="7237546" cy="960504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00FF"/>
                </a:solidFill>
              </a:rPr>
              <a:t>What is deep learning?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5166" y="988434"/>
            <a:ext cx="2209800" cy="20604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646" y="1754767"/>
            <a:ext cx="4951610" cy="12941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55166" y="3379079"/>
            <a:ext cx="98714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solidFill>
                  <a:prstClr val="black"/>
                </a:solidFill>
              </a:rPr>
              <a:t>Deep learning</a:t>
            </a:r>
            <a:r>
              <a:rPr lang="en-US" sz="2800" dirty="0">
                <a:solidFill>
                  <a:prstClr val="black"/>
                </a:solidFill>
              </a:rPr>
              <a:t> (</a:t>
            </a:r>
            <a:r>
              <a:rPr lang="en-US" sz="2800" i="1" dirty="0">
                <a:solidFill>
                  <a:prstClr val="black"/>
                </a:solidFill>
              </a:rPr>
              <a:t>deep machine learning</a:t>
            </a:r>
            <a:r>
              <a:rPr lang="en-US" sz="2800" dirty="0">
                <a:solidFill>
                  <a:prstClr val="black"/>
                </a:solidFill>
              </a:rPr>
              <a:t>, or </a:t>
            </a:r>
            <a:r>
              <a:rPr lang="en-US" sz="2800" i="1" dirty="0">
                <a:solidFill>
                  <a:prstClr val="black"/>
                </a:solidFill>
              </a:rPr>
              <a:t>deep structured learning</a:t>
            </a:r>
            <a:r>
              <a:rPr lang="en-US" sz="2800" dirty="0">
                <a:solidFill>
                  <a:prstClr val="black"/>
                </a:solidFill>
              </a:rPr>
              <a:t>, or </a:t>
            </a:r>
            <a:r>
              <a:rPr lang="en-US" sz="2800" i="1" dirty="0">
                <a:solidFill>
                  <a:prstClr val="black"/>
                </a:solidFill>
              </a:rPr>
              <a:t>hierarchical learning</a:t>
            </a:r>
            <a:r>
              <a:rPr lang="en-US" sz="2800" dirty="0">
                <a:solidFill>
                  <a:prstClr val="black"/>
                </a:solidFill>
              </a:rPr>
              <a:t>, or sometimes </a:t>
            </a:r>
            <a:r>
              <a:rPr lang="en-US" sz="2800" i="1" dirty="0">
                <a:solidFill>
                  <a:prstClr val="black"/>
                </a:solidFill>
              </a:rPr>
              <a:t>DL</a:t>
            </a:r>
            <a:r>
              <a:rPr lang="en-US" sz="2800" dirty="0">
                <a:solidFill>
                  <a:prstClr val="black"/>
                </a:solidFill>
              </a:rPr>
              <a:t>) is a branch of </a:t>
            </a:r>
            <a:r>
              <a:rPr lang="en-US" sz="2800" dirty="0">
                <a:solidFill>
                  <a:prstClr val="black"/>
                </a:solidFill>
                <a:hlinkClick r:id="rId5" tooltip="Machine learning"/>
              </a:rPr>
              <a:t>machine learning</a:t>
            </a:r>
            <a:r>
              <a:rPr lang="en-US" sz="2800" dirty="0">
                <a:solidFill>
                  <a:prstClr val="black"/>
                </a:solidFill>
              </a:rPr>
              <a:t> based on a set of </a:t>
            </a:r>
            <a:r>
              <a:rPr lang="en-US" sz="2800" dirty="0">
                <a:solidFill>
                  <a:prstClr val="black"/>
                </a:solidFill>
                <a:hlinkClick r:id="rId6" tooltip="Algorithm"/>
              </a:rPr>
              <a:t>algorithms</a:t>
            </a:r>
            <a:r>
              <a:rPr lang="en-US" sz="2800" dirty="0">
                <a:solidFill>
                  <a:prstClr val="black"/>
                </a:solidFill>
              </a:rPr>
              <a:t> that attempt to model high-level abstractions in data by using model architectures, with complex structures or otherwise, composed of </a:t>
            </a:r>
            <a:r>
              <a:rPr lang="en-US" sz="2800" u="sng" dirty="0">
                <a:solidFill>
                  <a:srgbClr val="0000FF"/>
                </a:solidFill>
              </a:rPr>
              <a:t>multiple non-</a:t>
            </a:r>
            <a:r>
              <a:rPr lang="en-US" sz="2800" u="sng" dirty="0">
                <a:solidFill>
                  <a:srgbClr val="0000FF"/>
                </a:solidFill>
                <a:hlinkClick r:id="rId7" tooltip="Linear transformation"/>
              </a:rPr>
              <a:t>linear transformations</a:t>
            </a:r>
            <a:r>
              <a:rPr lang="en-US" sz="2800" dirty="0">
                <a:solidFill>
                  <a:prstClr val="black"/>
                </a:solidFill>
              </a:rPr>
              <a:t>.</a:t>
            </a:r>
            <a:r>
              <a:rPr lang="en-US" sz="2800" baseline="30000" dirty="0">
                <a:solidFill>
                  <a:prstClr val="black"/>
                </a:solidFill>
                <a:hlinkClick r:id="rId8"/>
              </a:rPr>
              <a:t>[1]</a:t>
            </a:r>
            <a:r>
              <a:rPr lang="en-US" sz="2800" baseline="30000" dirty="0">
                <a:solidFill>
                  <a:prstClr val="black"/>
                </a:solidFill>
              </a:rPr>
              <a:t>(p198)</a:t>
            </a:r>
            <a:r>
              <a:rPr lang="en-US" sz="2800" baseline="30000" dirty="0">
                <a:solidFill>
                  <a:prstClr val="black"/>
                </a:solidFill>
                <a:hlinkClick r:id="rId9"/>
              </a:rPr>
              <a:t>[2]</a:t>
            </a:r>
            <a:r>
              <a:rPr lang="en-US" sz="2800" baseline="30000" dirty="0">
                <a:solidFill>
                  <a:prstClr val="black"/>
                </a:solidFill>
                <a:hlinkClick r:id="rId10"/>
              </a:rPr>
              <a:t>[3]</a:t>
            </a:r>
            <a:r>
              <a:rPr lang="en-US" sz="2800" baseline="30000" dirty="0">
                <a:solidFill>
                  <a:prstClr val="black"/>
                </a:solidFill>
                <a:hlinkClick r:id="rId11"/>
              </a:rPr>
              <a:t>[4]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108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158" y="2463103"/>
            <a:ext cx="5944363" cy="31337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8" b="40784"/>
          <a:stretch/>
        </p:blipFill>
        <p:spPr>
          <a:xfrm>
            <a:off x="5410200" y="190892"/>
            <a:ext cx="3802698" cy="5240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1" y="812243"/>
            <a:ext cx="6153250" cy="895846"/>
          </a:xfrm>
          <a:prstGeom prst="rect">
            <a:avLst/>
          </a:prstGeom>
          <a:noFill/>
        </p:spPr>
        <p:txBody>
          <a:bodyPr wrap="square" lIns="87082" tIns="43541" rIns="87082" bIns="43541" rtlCol="0">
            <a:spAutoFit/>
          </a:bodyPr>
          <a:lstStyle/>
          <a:p>
            <a:pPr defTabSz="870779"/>
            <a:r>
              <a:rPr lang="en-US" sz="2250" dirty="0">
                <a:solidFill>
                  <a:srgbClr val="5250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Scientists See Promise in Deep-Learning Programs</a:t>
            </a:r>
          </a:p>
          <a:p>
            <a:pPr defTabSz="870779"/>
            <a:r>
              <a:rPr lang="en-US" sz="1500" b="1" dirty="0">
                <a:solidFill>
                  <a:srgbClr val="5250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 Markoff</a:t>
            </a:r>
          </a:p>
          <a:p>
            <a:pPr defTabSz="870779"/>
            <a:r>
              <a:rPr lang="en-US" sz="1500" dirty="0">
                <a:solidFill>
                  <a:srgbClr val="5250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November 23,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1" y="2149419"/>
            <a:ext cx="4876800" cy="318765"/>
          </a:xfrm>
          <a:prstGeom prst="rect">
            <a:avLst/>
          </a:prstGeom>
          <a:noFill/>
        </p:spPr>
        <p:txBody>
          <a:bodyPr wrap="square" lIns="87082" tIns="43541" rIns="87082" bIns="43541" rtlCol="0">
            <a:spAutoFit/>
          </a:bodyPr>
          <a:lstStyle/>
          <a:p>
            <a:pPr defTabSz="666884"/>
            <a:r>
              <a:rPr lang="en-US" sz="1500">
                <a:solidFill>
                  <a:prstClr val="black"/>
                </a:solidFill>
              </a:rPr>
              <a:t>Tianjin</a:t>
            </a:r>
            <a:r>
              <a:rPr lang="en-US" sz="1500" dirty="0">
                <a:solidFill>
                  <a:prstClr val="black"/>
                </a:solidFill>
              </a:rPr>
              <a:t>, China, October, 25, 2012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2892" y="3748051"/>
            <a:ext cx="2420984" cy="1546577"/>
          </a:xfrm>
          <a:prstGeom prst="rect">
            <a:avLst/>
          </a:prstGeom>
          <a:noFill/>
        </p:spPr>
        <p:txBody>
          <a:bodyPr wrap="none" lIns="152400" tIns="121920" rIns="152400" bIns="121920" rtlCol="0">
            <a:spAutoFit/>
          </a:bodyPr>
          <a:lstStyle/>
          <a:p>
            <a:pPr defTabSz="666884">
              <a:lnSpc>
                <a:spcPct val="90000"/>
              </a:lnSpc>
              <a:spcAft>
                <a:spcPts val="500"/>
              </a:spcAft>
            </a:pPr>
            <a:r>
              <a:rPr lang="en-US" sz="2000" dirty="0">
                <a:solidFill>
                  <a:srgbClr val="505050"/>
                </a:solidFill>
              </a:rPr>
              <a:t>Deep learning </a:t>
            </a:r>
          </a:p>
          <a:p>
            <a:pPr defTabSz="666884">
              <a:lnSpc>
                <a:spcPct val="90000"/>
              </a:lnSpc>
              <a:spcAft>
                <a:spcPts val="500"/>
              </a:spcAft>
            </a:pPr>
            <a:r>
              <a:rPr lang="en-US" sz="2000" dirty="0">
                <a:solidFill>
                  <a:srgbClr val="505050"/>
                </a:solidFill>
              </a:rPr>
              <a:t>technology enabled </a:t>
            </a:r>
          </a:p>
          <a:p>
            <a:pPr defTabSz="666884">
              <a:lnSpc>
                <a:spcPct val="90000"/>
              </a:lnSpc>
              <a:spcAft>
                <a:spcPts val="500"/>
              </a:spcAft>
            </a:pPr>
            <a:r>
              <a:rPr lang="en-US" sz="2000" dirty="0">
                <a:solidFill>
                  <a:srgbClr val="505050"/>
                </a:solidFill>
              </a:rPr>
              <a:t>speech-to-speech </a:t>
            </a:r>
          </a:p>
          <a:p>
            <a:pPr defTabSz="666884">
              <a:lnSpc>
                <a:spcPct val="90000"/>
              </a:lnSpc>
              <a:spcAft>
                <a:spcPts val="500"/>
              </a:spcAft>
            </a:pPr>
            <a:r>
              <a:rPr lang="en-US" sz="2000" dirty="0">
                <a:solidFill>
                  <a:srgbClr val="505050"/>
                </a:solidFill>
              </a:rPr>
              <a:t>translation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45528" y="1135193"/>
            <a:ext cx="2375713" cy="2129803"/>
            <a:chOff x="815373" y="1203960"/>
            <a:chExt cx="2838642" cy="2926715"/>
          </a:xfrm>
        </p:grpSpPr>
        <p:pic>
          <p:nvPicPr>
            <p:cNvPr id="10" name="Picture 2" descr="http://media-cache-cd0.pinimg.com/736x/ea/b3/3a/eab33afbe9ff8e74a74ea8e934548798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91" b="19375"/>
            <a:stretch/>
          </p:blipFill>
          <p:spPr bwMode="auto">
            <a:xfrm>
              <a:off x="815373" y="1203960"/>
              <a:ext cx="2838642" cy="1463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://wordlesstech.com/wp-content/uploads/2013/07/Star-Trek-style-universal-translator-by-Google-640x33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73" y="2667000"/>
              <a:ext cx="2838642" cy="1463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04053" y="281740"/>
            <a:ext cx="1877944" cy="861774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defTabSz="666884"/>
            <a:r>
              <a:rPr lang="en-US" sz="2000" dirty="0">
                <a:solidFill>
                  <a:srgbClr val="505050"/>
                </a:solidFill>
              </a:rPr>
              <a:t>The Universal </a:t>
            </a:r>
          </a:p>
          <a:p>
            <a:pPr defTabSz="666884"/>
            <a:r>
              <a:rPr lang="en-US" sz="2000" dirty="0">
                <a:solidFill>
                  <a:srgbClr val="505050"/>
                </a:solidFill>
              </a:rPr>
              <a:t>Translator 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3516" y="632056"/>
            <a:ext cx="1596206" cy="523220"/>
          </a:xfrm>
          <a:prstGeom prst="rect">
            <a:avLst/>
          </a:prstGeom>
          <a:noFill/>
        </p:spPr>
        <p:txBody>
          <a:bodyPr wrap="none" lIns="152400" tIns="121920" rIns="152400" bIns="121920" rtlCol="0">
            <a:spAutoFit/>
          </a:bodyPr>
          <a:lstStyle/>
          <a:p>
            <a:pPr defTabSz="666884">
              <a:lnSpc>
                <a:spcPct val="90000"/>
              </a:lnSpc>
              <a:spcAft>
                <a:spcPts val="500"/>
              </a:spcAft>
            </a:pPr>
            <a:r>
              <a:rPr lang="en-US" sz="2000" i="1" dirty="0">
                <a:solidFill>
                  <a:srgbClr val="505050"/>
                </a:solidFill>
              </a:rPr>
              <a:t>comes true!</a:t>
            </a:r>
          </a:p>
        </p:txBody>
      </p:sp>
      <p:sp>
        <p:nvSpPr>
          <p:cNvPr id="15" name="Bent Arrow 14"/>
          <p:cNvSpPr/>
          <p:nvPr/>
        </p:nvSpPr>
        <p:spPr bwMode="auto">
          <a:xfrm flipV="1">
            <a:off x="3954743" y="3049551"/>
            <a:ext cx="704198" cy="698500"/>
          </a:xfrm>
          <a:prstGeom prst="ben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2222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864" rIns="0" bIns="38864" numCol="1" rtlCol="0" anchor="ctr" anchorCtr="0" compatLnSpc="1">
            <a:prstTxWarp prst="textNoShape">
              <a:avLst/>
            </a:prstTxWarp>
          </a:bodyPr>
          <a:lstStyle/>
          <a:p>
            <a:pPr algn="ctr" defTabSz="777029" fontAlgn="base">
              <a:spcBef>
                <a:spcPct val="0"/>
              </a:spcBef>
              <a:spcAft>
                <a:spcPct val="0"/>
              </a:spcAft>
            </a:pPr>
            <a:endParaRPr lang="en-US" sz="1667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7480" y="6085994"/>
            <a:ext cx="6060520" cy="772006"/>
          </a:xfrm>
          <a:prstGeom prst="rect">
            <a:avLst/>
          </a:prstGeom>
          <a:solidFill>
            <a:schemeClr val="bg1"/>
          </a:solidFill>
        </p:spPr>
        <p:txBody>
          <a:bodyPr wrap="square" lIns="152400" tIns="121920" rIns="152400" bIns="121920" rtlCol="0">
            <a:spAutoFit/>
          </a:bodyPr>
          <a:lstStyle/>
          <a:p>
            <a:pPr defTabSz="666884">
              <a:spcAft>
                <a:spcPts val="500"/>
              </a:spcAft>
            </a:pPr>
            <a:r>
              <a:rPr lang="en-US" sz="1500" dirty="0">
                <a:solidFill>
                  <a:srgbClr val="505050"/>
                </a:solidFill>
                <a:latin typeface="Segoe UI Light"/>
              </a:rPr>
              <a:t>A voice recognition program translated a speech given by </a:t>
            </a:r>
          </a:p>
          <a:p>
            <a:pPr defTabSz="666884">
              <a:spcAft>
                <a:spcPts val="500"/>
              </a:spcAft>
            </a:pPr>
            <a:r>
              <a:rPr lang="en-US" sz="1500" dirty="0">
                <a:solidFill>
                  <a:srgbClr val="505050"/>
                </a:solidFill>
                <a:latin typeface="Segoe UI Light"/>
              </a:rPr>
              <a:t>Richard F. Rashid, Microsoft’s top scientist, into Mandarin Chinese. </a:t>
            </a:r>
            <a:endParaRPr lang="en-US" sz="667" dirty="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646072" y="2067116"/>
            <a:ext cx="2057400" cy="448966"/>
          </a:xfrm>
          <a:prstGeom prst="ellipse">
            <a:avLst/>
          </a:prstGeom>
          <a:solidFill>
            <a:srgbClr val="00B0F0">
              <a:alpha val="11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410200" y="6471997"/>
            <a:ext cx="853822" cy="357836"/>
          </a:xfrm>
          <a:prstGeom prst="ellipse">
            <a:avLst/>
          </a:prstGeom>
          <a:solidFill>
            <a:srgbClr val="00B0F0">
              <a:alpha val="11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528" y="6172608"/>
            <a:ext cx="28765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8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108" y="70357"/>
            <a:ext cx="977823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 Across-the-Board Deployment of DNN in Speech Industry</a:t>
            </a:r>
          </a:p>
          <a:p>
            <a:pPr marL="0" indent="0">
              <a:buNone/>
            </a:pPr>
            <a:r>
              <a:rPr lang="en-US" sz="3200" dirty="0"/>
              <a:t>                                      </a:t>
            </a:r>
            <a:r>
              <a:rPr lang="en-US" dirty="0"/>
              <a:t>(+ university labs &amp; DARPA programs)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35611" y="6356350"/>
            <a:ext cx="2743200" cy="365125"/>
          </a:xfrm>
        </p:spPr>
        <p:txBody>
          <a:bodyPr/>
          <a:lstStyle/>
          <a:p>
            <a:fld id="{E027AF04-8F79-4288-89CB-9BD4CB2006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3" y="3142318"/>
            <a:ext cx="3286579" cy="217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81" y="1184898"/>
            <a:ext cx="3566384" cy="206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36" y="1151779"/>
            <a:ext cx="3194840" cy="22224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32" y="3450026"/>
            <a:ext cx="4762500" cy="3514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354" y="3250220"/>
            <a:ext cx="3286578" cy="1699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81" y="4962569"/>
            <a:ext cx="3372662" cy="20519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9" y="5363631"/>
            <a:ext cx="2709236" cy="1610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699" y="873436"/>
            <a:ext cx="3361588" cy="231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546" y="106359"/>
            <a:ext cx="9502587" cy="64325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6538912"/>
            <a:ext cx="255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(Slide from Bengio, 2015)</a:t>
            </a:r>
          </a:p>
        </p:txBody>
      </p:sp>
    </p:spTree>
    <p:extLst>
      <p:ext uri="{BB962C8B-B14F-4D97-AF65-F5344CB8AC3E}">
        <p14:creationId xmlns:p14="http://schemas.microsoft.com/office/powerpoint/2010/main" val="3575947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887" y="-152400"/>
            <a:ext cx="8229600" cy="1143000"/>
          </a:xfrm>
        </p:spPr>
        <p:txBody>
          <a:bodyPr/>
          <a:lstStyle/>
          <a:p>
            <a:r>
              <a:rPr lang="en-US" dirty="0"/>
              <a:t>More Recent Media Hype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0"/>
            <a:ext cx="8991600" cy="60378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498386"/>
            <a:ext cx="9144000" cy="54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27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is everywhere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707" y="1825625"/>
            <a:ext cx="99325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72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CustomShape 1"/>
          <p:cNvSpPr/>
          <p:nvPr/>
        </p:nvSpPr>
        <p:spPr>
          <a:xfrm>
            <a:off x="1179985" y="262568"/>
            <a:ext cx="9266410" cy="44273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90000"/>
              </a:lnSpc>
            </a:pPr>
            <a:r>
              <a:rPr lang="en-US" sz="2699" spc="-1">
                <a:solidFill>
                  <a:srgbClr val="000000"/>
                </a:solidFill>
                <a:latin typeface="Open Sans"/>
                <a:ea typeface="Open Sans"/>
              </a:rPr>
              <a:t>Thinking is possible even with a “small” brain</a:t>
            </a:r>
            <a:endParaRPr lang="en-IN" sz="2699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3" name="Picture 1242"/>
          <p:cNvPicPr/>
          <p:nvPr/>
        </p:nvPicPr>
        <p:blipFill>
          <a:blip r:embed="rId3"/>
          <a:stretch/>
        </p:blipFill>
        <p:spPr>
          <a:xfrm>
            <a:off x="2405955" y="817963"/>
            <a:ext cx="2361956" cy="1630188"/>
          </a:xfrm>
          <a:prstGeom prst="rect">
            <a:avLst/>
          </a:prstGeom>
          <a:ln>
            <a:noFill/>
          </a:ln>
        </p:spPr>
      </p:pic>
      <p:sp>
        <p:nvSpPr>
          <p:cNvPr id="1244" name="CustomShape 2"/>
          <p:cNvSpPr/>
          <p:nvPr/>
        </p:nvSpPr>
        <p:spPr>
          <a:xfrm>
            <a:off x="1293728" y="5322309"/>
            <a:ext cx="4817497" cy="368223"/>
          </a:xfrm>
          <a:custGeom>
            <a:avLst/>
            <a:gdLst/>
            <a:ahLst/>
            <a:cxnLst/>
            <a:rect l="l" t="t" r="r" b="b"/>
            <a:pathLst>
              <a:path w="13383" h="1026">
                <a:moveTo>
                  <a:pt x="0" y="0"/>
                </a:moveTo>
                <a:lnTo>
                  <a:pt x="13383" y="0"/>
                </a:lnTo>
                <a:lnTo>
                  <a:pt x="13383" y="1026"/>
                </a:lnTo>
                <a:lnTo>
                  <a:pt x="0" y="1026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Arial"/>
                <a:ea typeface="Arial"/>
              </a:rPr>
              <a:t>Pigeons as art experts – 85% </a:t>
            </a:r>
            <a:r>
              <a:rPr lang="en-US" sz="1200" spc="-1">
                <a:solidFill>
                  <a:srgbClr val="000000"/>
                </a:solidFill>
                <a:latin typeface="Arial"/>
                <a:ea typeface="Arial"/>
              </a:rPr>
              <a:t>(Watanabe </a:t>
            </a:r>
            <a:r>
              <a:rPr lang="en-US" sz="1200" i="1" spc="-1">
                <a:solidFill>
                  <a:srgbClr val="000000"/>
                </a:solidFill>
                <a:latin typeface="Arial"/>
                <a:ea typeface="Arial"/>
              </a:rPr>
              <a:t>et al.</a:t>
            </a:r>
            <a:r>
              <a:rPr lang="en-US" sz="1200" spc="-1">
                <a:solidFill>
                  <a:srgbClr val="000000"/>
                </a:solidFill>
                <a:latin typeface="Arial"/>
                <a:ea typeface="Arial"/>
              </a:rPr>
              <a:t> 1995)</a:t>
            </a:r>
            <a:endParaRPr lang="en-IN" sz="12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5" name="CustomShape 3"/>
          <p:cNvSpPr/>
          <p:nvPr/>
        </p:nvSpPr>
        <p:spPr>
          <a:xfrm>
            <a:off x="1295527" y="5630420"/>
            <a:ext cx="3653796" cy="645740"/>
          </a:xfrm>
          <a:custGeom>
            <a:avLst/>
            <a:gdLst/>
            <a:ahLst/>
            <a:cxnLst/>
            <a:rect l="l" t="t" r="r" b="b"/>
            <a:pathLst>
              <a:path w="10153" h="1795">
                <a:moveTo>
                  <a:pt x="0" y="0"/>
                </a:moveTo>
                <a:lnTo>
                  <a:pt x="10153" y="0"/>
                </a:lnTo>
                <a:lnTo>
                  <a:pt x="10153" y="1795"/>
                </a:lnTo>
                <a:lnTo>
                  <a:pt x="0" y="1795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1000" spc="-1">
                <a:solidFill>
                  <a:srgbClr val="000000"/>
                </a:solidFill>
                <a:latin typeface="Arial"/>
                <a:ea typeface="Arial"/>
              </a:rPr>
              <a:t>Source: https://en.wikipedia.org/wiki/Marc_Chagall </a:t>
            </a:r>
            <a:endParaRPr lang="en-IN" sz="10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spc="-1">
                <a:solidFill>
                  <a:srgbClr val="000000"/>
                </a:solidFill>
                <a:latin typeface="Arial"/>
                <a:ea typeface="Arial"/>
              </a:rPr>
              <a:t>https://en.wikipedia.org/wiki/Vincent_van_Gogh</a:t>
            </a:r>
            <a:endParaRPr lang="en-IN" sz="10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000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46" name="Line 4"/>
          <p:cNvCxnSpPr/>
          <p:nvPr/>
        </p:nvCxnSpPr>
        <p:spPr>
          <a:xfrm>
            <a:off x="6323591" y="762172"/>
            <a:ext cx="76668" cy="5722757"/>
          </a:xfrm>
          <a:prstGeom prst="straightConnector1">
            <a:avLst/>
          </a:prstGeom>
          <a:ln w="38160">
            <a:solidFill>
              <a:srgbClr val="002060"/>
            </a:solidFill>
            <a:round/>
          </a:ln>
        </p:spPr>
      </p:cxnSp>
      <p:sp>
        <p:nvSpPr>
          <p:cNvPr id="1247" name="CustomShape 5"/>
          <p:cNvSpPr/>
          <p:nvPr/>
        </p:nvSpPr>
        <p:spPr>
          <a:xfrm>
            <a:off x="6439494" y="5800315"/>
            <a:ext cx="4492107" cy="368223"/>
          </a:xfrm>
          <a:custGeom>
            <a:avLst/>
            <a:gdLst/>
            <a:ahLst/>
            <a:cxnLst/>
            <a:rect l="l" t="t" r="r" b="b"/>
            <a:pathLst>
              <a:path w="12482" h="1026">
                <a:moveTo>
                  <a:pt x="0" y="0"/>
                </a:moveTo>
                <a:lnTo>
                  <a:pt x="12482" y="0"/>
                </a:lnTo>
                <a:lnTo>
                  <a:pt x="12482" y="1026"/>
                </a:lnTo>
                <a:lnTo>
                  <a:pt x="0" y="1026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1600" spc="-1">
                <a:solidFill>
                  <a:srgbClr val="000000"/>
                </a:solidFill>
                <a:latin typeface="Arial"/>
                <a:ea typeface="Arial"/>
              </a:rPr>
              <a:t>Mice trained to run mazes[1], detect drugs[1][2]</a:t>
            </a:r>
            <a:endParaRPr lang="en-IN" sz="1600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8" name="Picture 1247"/>
          <p:cNvPicPr/>
          <p:nvPr/>
        </p:nvPicPr>
        <p:blipFill>
          <a:blip r:embed="rId4"/>
          <a:stretch/>
        </p:blipFill>
        <p:spPr>
          <a:xfrm>
            <a:off x="6490606" y="2751226"/>
            <a:ext cx="2094877" cy="1314157"/>
          </a:xfrm>
          <a:prstGeom prst="rect">
            <a:avLst/>
          </a:prstGeom>
          <a:ln>
            <a:noFill/>
          </a:ln>
        </p:spPr>
      </p:pic>
      <p:pic>
        <p:nvPicPr>
          <p:cNvPr id="1249" name="Picture 1248"/>
          <p:cNvPicPr/>
          <p:nvPr/>
        </p:nvPicPr>
        <p:blipFill>
          <a:blip r:embed="rId5"/>
          <a:srcRect l="32480" t="25759" b="23735"/>
          <a:stretch/>
        </p:blipFill>
        <p:spPr>
          <a:xfrm>
            <a:off x="8065003" y="4235276"/>
            <a:ext cx="2873077" cy="1503128"/>
          </a:xfrm>
          <a:prstGeom prst="rect">
            <a:avLst/>
          </a:prstGeom>
          <a:ln>
            <a:noFill/>
          </a:ln>
        </p:spPr>
      </p:pic>
      <p:pic>
        <p:nvPicPr>
          <p:cNvPr id="1250" name="Picture 1249"/>
          <p:cNvPicPr/>
          <p:nvPr/>
        </p:nvPicPr>
        <p:blipFill>
          <a:blip r:embed="rId6"/>
          <a:srcRect t="28555"/>
          <a:stretch/>
        </p:blipFill>
        <p:spPr>
          <a:xfrm>
            <a:off x="6610106" y="933506"/>
            <a:ext cx="3269016" cy="1586635"/>
          </a:xfrm>
          <a:prstGeom prst="rect">
            <a:avLst/>
          </a:prstGeom>
          <a:ln>
            <a:noFill/>
          </a:ln>
        </p:spPr>
      </p:pic>
      <p:pic>
        <p:nvPicPr>
          <p:cNvPr id="1251" name="Picture 1250"/>
          <p:cNvPicPr/>
          <p:nvPr/>
        </p:nvPicPr>
        <p:blipFill>
          <a:blip r:embed="rId7"/>
          <a:stretch/>
        </p:blipFill>
        <p:spPr>
          <a:xfrm>
            <a:off x="2140316" y="2792979"/>
            <a:ext cx="1309838" cy="1094951"/>
          </a:xfrm>
          <a:prstGeom prst="rect">
            <a:avLst/>
          </a:prstGeom>
          <a:ln>
            <a:noFill/>
          </a:ln>
        </p:spPr>
      </p:pic>
      <p:pic>
        <p:nvPicPr>
          <p:cNvPr id="1252" name="Picture 1251"/>
          <p:cNvPicPr/>
          <p:nvPr/>
        </p:nvPicPr>
        <p:blipFill>
          <a:blip r:embed="rId8"/>
          <a:stretch/>
        </p:blipFill>
        <p:spPr>
          <a:xfrm>
            <a:off x="2156515" y="4035507"/>
            <a:ext cx="1279603" cy="1004245"/>
          </a:xfrm>
          <a:prstGeom prst="rect">
            <a:avLst/>
          </a:prstGeom>
          <a:ln>
            <a:noFill/>
          </a:ln>
        </p:spPr>
      </p:pic>
      <p:pic>
        <p:nvPicPr>
          <p:cNvPr id="1253" name="Picture 1252"/>
          <p:cNvPicPr/>
          <p:nvPr/>
        </p:nvPicPr>
        <p:blipFill>
          <a:blip r:embed="rId9"/>
          <a:stretch/>
        </p:blipFill>
        <p:spPr>
          <a:xfrm>
            <a:off x="3796061" y="4031907"/>
            <a:ext cx="1255486" cy="999206"/>
          </a:xfrm>
          <a:prstGeom prst="rect">
            <a:avLst/>
          </a:prstGeom>
          <a:ln>
            <a:noFill/>
          </a:ln>
        </p:spPr>
      </p:pic>
      <p:pic>
        <p:nvPicPr>
          <p:cNvPr id="1254" name="Picture 1253"/>
          <p:cNvPicPr/>
          <p:nvPr/>
        </p:nvPicPr>
        <p:blipFill>
          <a:blip r:embed="rId10"/>
          <a:stretch/>
        </p:blipFill>
        <p:spPr>
          <a:xfrm>
            <a:off x="3976034" y="2825733"/>
            <a:ext cx="863867" cy="10621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5367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Use 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188" y="2101056"/>
            <a:ext cx="5172075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0" y="2101055"/>
            <a:ext cx="4821767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41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06" y="2569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The Back Propagation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318" y="3925858"/>
            <a:ext cx="5966724" cy="2825087"/>
          </a:xfrm>
          <a:prstGeom prst="rect">
            <a:avLst/>
          </a:prstGeom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609720" y="1325563"/>
            <a:ext cx="1999771" cy="1841701"/>
            <a:chOff x="2160" y="2064"/>
            <a:chExt cx="1536" cy="1536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160" y="2064"/>
              <a:ext cx="1536" cy="1536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2928" y="2064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328" y="2771"/>
              <a:ext cx="5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3200" i="1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f </a:t>
              </a:r>
              <a:r>
                <a:rPr lang="en-US" altLang="zh-TW" sz="3200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2976" y="2390"/>
              <a:ext cx="624" cy="240"/>
              <a:chOff x="3792" y="1584"/>
              <a:chExt cx="864" cy="288"/>
            </a:xfrm>
          </p:grpSpPr>
          <p:sp>
            <p:nvSpPr>
              <p:cNvPr id="13" name="Line 9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3888" y="1584"/>
                <a:ext cx="672" cy="288"/>
              </a:xfrm>
              <a:custGeom>
                <a:avLst/>
                <a:gdLst>
                  <a:gd name="T0" fmla="*/ 0 w 960"/>
                  <a:gd name="T1" fmla="*/ 480 h 480"/>
                  <a:gd name="T2" fmla="*/ 432 w 960"/>
                  <a:gd name="T3" fmla="*/ 480 h 480"/>
                  <a:gd name="T4" fmla="*/ 432 w 960"/>
                  <a:gd name="T5" fmla="*/ 0 h 480"/>
                  <a:gd name="T6" fmla="*/ 960 w 960"/>
                  <a:gd name="T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0" h="480">
                    <a:moveTo>
                      <a:pt x="0" y="480"/>
                    </a:moveTo>
                    <a:lnTo>
                      <a:pt x="432" y="480"/>
                    </a:lnTo>
                    <a:lnTo>
                      <a:pt x="432" y="0"/>
                    </a:lnTo>
                    <a:lnTo>
                      <a:pt x="960" y="0"/>
                    </a:lnTo>
                  </a:path>
                </a:pathLst>
              </a:custGeom>
              <a:noFill/>
              <a:ln w="28575" cmpd="sng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2976" y="2790"/>
              <a:ext cx="57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3200" i="1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a </a:t>
              </a:r>
              <a:r>
                <a:rPr lang="en-US" altLang="zh-TW" sz="3200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3264" y="2486"/>
              <a:ext cx="2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altLang="zh-TW" sz="2000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641445" y="1527451"/>
            <a:ext cx="1187001" cy="18899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3"/>
          </p:cNvCxnSpPr>
          <p:nvPr/>
        </p:nvCxnSpPr>
        <p:spPr>
          <a:xfrm flipV="1">
            <a:off x="868972" y="2897553"/>
            <a:ext cx="1033608" cy="39892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6"/>
          </p:cNvCxnSpPr>
          <p:nvPr/>
        </p:nvCxnSpPr>
        <p:spPr>
          <a:xfrm>
            <a:off x="3609492" y="2246414"/>
            <a:ext cx="74074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912282" y="3149457"/>
            <a:ext cx="5630288" cy="3601488"/>
            <a:chOff x="912282" y="3149457"/>
            <a:chExt cx="5630288" cy="3601488"/>
          </a:xfrm>
        </p:grpSpPr>
        <p:grpSp>
          <p:nvGrpSpPr>
            <p:cNvPr id="37" name="Group 36"/>
            <p:cNvGrpSpPr/>
            <p:nvPr/>
          </p:nvGrpSpPr>
          <p:grpSpPr>
            <a:xfrm>
              <a:off x="912282" y="5083754"/>
              <a:ext cx="3207169" cy="1667191"/>
              <a:chOff x="7979687" y="5174776"/>
              <a:chExt cx="4025099" cy="2176671"/>
            </a:xfrm>
          </p:grpSpPr>
          <p:grpSp>
            <p:nvGrpSpPr>
              <p:cNvPr id="25" name="Group 24"/>
              <p:cNvGrpSpPr>
                <a:grpSpLocks/>
              </p:cNvGrpSpPr>
              <p:nvPr/>
            </p:nvGrpSpPr>
            <p:grpSpPr bwMode="auto">
              <a:xfrm>
                <a:off x="9210390" y="5174776"/>
                <a:ext cx="2039085" cy="1879352"/>
                <a:chOff x="2160" y="2064"/>
                <a:chExt cx="1536" cy="1536"/>
              </a:xfrm>
            </p:grpSpPr>
            <p:sp>
              <p:nvSpPr>
                <p:cNvPr id="26" name="Oval 25"/>
                <p:cNvSpPr>
                  <a:spLocks noChangeArrowheads="1"/>
                </p:cNvSpPr>
                <p:nvPr/>
              </p:nvSpPr>
              <p:spPr bwMode="auto">
                <a:xfrm>
                  <a:off x="2160" y="2064"/>
                  <a:ext cx="1536" cy="1536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2654" y="2517"/>
                  <a:ext cx="879" cy="6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3200" i="1" dirty="0">
                      <a:solidFill>
                        <a:srgbClr val="0033CC"/>
                      </a:solidFill>
                      <a:latin typeface="Times New Roman" panose="02020603050405020304" pitchFamily="18" charset="0"/>
                    </a:rPr>
                    <a:t>f </a:t>
                  </a:r>
                  <a:r>
                    <a:rPr lang="en-US" altLang="zh-TW" sz="3200" dirty="0">
                      <a:solidFill>
                        <a:srgbClr val="0033CC"/>
                      </a:solidFill>
                      <a:latin typeface="Times New Roman" panose="02020603050405020304" pitchFamily="18" charset="0"/>
                    </a:rPr>
                    <a:t>(.)</a:t>
                  </a:r>
                </a:p>
              </p:txBody>
            </p:sp>
            <p:sp>
              <p:nvSpPr>
                <p:cNvPr id="3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264" y="2486"/>
                  <a:ext cx="28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 altLang="zh-TW" sz="2000" dirty="0">
                    <a:solidFill>
                      <a:srgbClr val="0033CC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4" name="Straight Arrow Connector 33"/>
              <p:cNvCxnSpPr/>
              <p:nvPr/>
            </p:nvCxnSpPr>
            <p:spPr>
              <a:xfrm>
                <a:off x="7979687" y="5174776"/>
                <a:ext cx="1453728" cy="39887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endCxn id="26" idx="3"/>
              </p:cNvCxnSpPr>
              <p:nvPr/>
            </p:nvCxnSpPr>
            <p:spPr>
              <a:xfrm flipV="1">
                <a:off x="8055279" y="6778903"/>
                <a:ext cx="1453728" cy="57254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26" idx="6"/>
              </p:cNvCxnSpPr>
              <p:nvPr/>
            </p:nvCxnSpPr>
            <p:spPr>
              <a:xfrm>
                <a:off x="11249475" y="6114452"/>
                <a:ext cx="75531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3091194" y="3149457"/>
              <a:ext cx="345137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For ease of explanation, assume the change of notation</a:t>
              </a:r>
            </a:p>
          </p:txBody>
        </p:sp>
        <p:sp>
          <p:nvSpPr>
            <p:cNvPr id="45" name="Down Arrow 44"/>
            <p:cNvSpPr/>
            <p:nvPr/>
          </p:nvSpPr>
          <p:spPr>
            <a:xfrm>
              <a:off x="2135755" y="3591793"/>
              <a:ext cx="1098778" cy="1290516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731184" y="3179885"/>
            <a:ext cx="345137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The resultant MLP</a:t>
            </a:r>
          </a:p>
        </p:txBody>
      </p:sp>
    </p:spTree>
    <p:extLst>
      <p:ext uri="{BB962C8B-B14F-4D97-AF65-F5344CB8AC3E}">
        <p14:creationId xmlns:p14="http://schemas.microsoft.com/office/powerpoint/2010/main" val="48381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420" y="18264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Back Propagation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65" y="2888808"/>
            <a:ext cx="5133975" cy="23145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65" y="2898333"/>
            <a:ext cx="5133975" cy="23050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65" y="2888808"/>
            <a:ext cx="5133975" cy="23050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64" y="2926908"/>
            <a:ext cx="5133975" cy="2276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63" y="2965008"/>
            <a:ext cx="5133975" cy="2276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5" y="3022158"/>
            <a:ext cx="5200650" cy="2219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5" y="2955483"/>
            <a:ext cx="5267325" cy="2276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5" y="2596164"/>
            <a:ext cx="5267325" cy="2466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5" y="2586639"/>
            <a:ext cx="5267325" cy="246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5" y="2377089"/>
            <a:ext cx="5267325" cy="2686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5" y="2367564"/>
            <a:ext cx="5267325" cy="2686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24" y="1974408"/>
            <a:ext cx="5267325" cy="3219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35" y="1928081"/>
            <a:ext cx="5357901" cy="33038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35" y="1903661"/>
            <a:ext cx="5379285" cy="3388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590" y="1512613"/>
            <a:ext cx="5367330" cy="38787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635" y="1426124"/>
            <a:ext cx="5675745" cy="38153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20" y="1417806"/>
            <a:ext cx="6283165" cy="37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4"/>
              <p:cNvSpPr txBox="1">
                <a:spLocks noChangeArrowheads="1"/>
              </p:cNvSpPr>
              <p:nvPr/>
            </p:nvSpPr>
            <p:spPr bwMode="auto">
              <a:xfrm>
                <a:off x="1957481" y="2085385"/>
                <a:ext cx="2012866" cy="1061829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rgbClr val="F0FDA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dirty="0">
                    <a:solidFill>
                      <a:srgbClr val="FF0000"/>
                    </a:solidFill>
                  </a:rPr>
                  <a:t>Cost as a function of weights</a:t>
                </a:r>
              </a:p>
              <a:p>
                <a:pPr algn="ctr" eaLnBrk="1" hangingPunct="1">
                  <a:spcBef>
                    <a:spcPct val="50000"/>
                  </a:spcBef>
                </a:pPr>
                <a:r>
                  <a:rPr lang="en-US" dirty="0">
                    <a:solidFill>
                      <a:srgbClr val="FF0000"/>
                    </a:solidFill>
                  </a:rPr>
                  <a:t>Error(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57481" y="2085385"/>
                <a:ext cx="2012866" cy="1061829"/>
              </a:xfrm>
              <a:prstGeom prst="rect">
                <a:avLst/>
              </a:prstGeom>
              <a:blipFill>
                <a:blip r:embed="rId3"/>
                <a:stretch>
                  <a:fillRect l="-2108" t="-2273" r="-4518" b="-7955"/>
                </a:stretch>
              </a:blipFill>
              <a:ln w="9525">
                <a:solidFill>
                  <a:srgbClr val="F0FDA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362201"/>
            <a:ext cx="5746254" cy="3053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C7522-EFA8-463A-8A11-F6E7B3AD31AE}"/>
                  </a:ext>
                </a:extLst>
              </p:cNvPr>
              <p:cNvSpPr/>
              <p:nvPr/>
            </p:nvSpPr>
            <p:spPr>
              <a:xfrm>
                <a:off x="5867400" y="5029200"/>
                <a:ext cx="3810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6C7522-EFA8-463A-8A11-F6E7B3AD3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5029200"/>
                <a:ext cx="381000" cy="30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4DF53-764E-4D64-88EE-B3CAC6B96B3D}"/>
                  </a:ext>
                </a:extLst>
              </p:cNvPr>
              <p:cNvSpPr/>
              <p:nvPr/>
            </p:nvSpPr>
            <p:spPr>
              <a:xfrm>
                <a:off x="8839200" y="4807085"/>
                <a:ext cx="381000" cy="3047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824DF53-764E-4D64-88EE-B3CAC6B96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4807085"/>
                <a:ext cx="381000" cy="304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4F38214-D19C-402F-A9A1-C3302F36A419}"/>
              </a:ext>
            </a:extLst>
          </p:cNvPr>
          <p:cNvSpPr/>
          <p:nvPr/>
        </p:nvSpPr>
        <p:spPr>
          <a:xfrm>
            <a:off x="4018806" y="3822628"/>
            <a:ext cx="857994" cy="292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28570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down the hill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9733" y="1752161"/>
            <a:ext cx="4231761" cy="2309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103" y="1962301"/>
            <a:ext cx="4195167" cy="2049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269" y="4192965"/>
            <a:ext cx="3689164" cy="19688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DFE9D6-EBCF-4191-B96F-54B23EFDA8E5}"/>
              </a:ext>
            </a:extLst>
          </p:cNvPr>
          <p:cNvSpPr/>
          <p:nvPr/>
        </p:nvSpPr>
        <p:spPr>
          <a:xfrm>
            <a:off x="1371600" y="2819400"/>
            <a:ext cx="857994" cy="292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81CC0E-E017-48DC-BFA8-9063EE62E6EB}"/>
              </a:ext>
            </a:extLst>
          </p:cNvPr>
          <p:cNvSpPr/>
          <p:nvPr/>
        </p:nvSpPr>
        <p:spPr>
          <a:xfrm>
            <a:off x="6019800" y="2840756"/>
            <a:ext cx="857994" cy="292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68D1BB5-F159-4F9F-A2DE-A1DDBF8F70EA}"/>
                  </a:ext>
                </a:extLst>
              </p:cNvPr>
              <p:cNvSpPr/>
              <p:nvPr/>
            </p:nvSpPr>
            <p:spPr>
              <a:xfrm>
                <a:off x="2895600" y="3757247"/>
                <a:ext cx="3810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68D1BB5-F159-4F9F-A2DE-A1DDBF8F7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757247"/>
                <a:ext cx="381000" cy="3048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52A3653-7CAA-434D-A2BB-AA6B2249892D}"/>
                  </a:ext>
                </a:extLst>
              </p:cNvPr>
              <p:cNvSpPr/>
              <p:nvPr/>
            </p:nvSpPr>
            <p:spPr>
              <a:xfrm>
                <a:off x="5264254" y="3604848"/>
                <a:ext cx="381000" cy="3047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52A3653-7CAA-434D-A2BB-AA6B22498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254" y="3604848"/>
                <a:ext cx="381000" cy="304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261653-EA09-4901-96AA-3BACD2576444}"/>
                  </a:ext>
                </a:extLst>
              </p:cNvPr>
              <p:cNvSpPr/>
              <p:nvPr/>
            </p:nvSpPr>
            <p:spPr>
              <a:xfrm>
                <a:off x="7543800" y="3812311"/>
                <a:ext cx="3810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5261653-EA09-4901-96AA-3BACD2576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3812311"/>
                <a:ext cx="381000" cy="3048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FFF5383-BFEB-4A98-92C8-5C0C30AE3E1C}"/>
                  </a:ext>
                </a:extLst>
              </p:cNvPr>
              <p:cNvSpPr/>
              <p:nvPr/>
            </p:nvSpPr>
            <p:spPr>
              <a:xfrm>
                <a:off x="9912454" y="3659912"/>
                <a:ext cx="381000" cy="3047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FFF5383-BFEB-4A98-92C8-5C0C30AE3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54" y="3659912"/>
                <a:ext cx="381000" cy="3047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91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821055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Local minima issues in gradient descent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9732" y="2249511"/>
            <a:ext cx="4313339" cy="2106804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50" y="3265819"/>
            <a:ext cx="4036287" cy="20181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365BAF-ADAE-4D16-8482-159B6D345171}"/>
              </a:ext>
            </a:extLst>
          </p:cNvPr>
          <p:cNvSpPr/>
          <p:nvPr/>
        </p:nvSpPr>
        <p:spPr>
          <a:xfrm>
            <a:off x="1371600" y="3200400"/>
            <a:ext cx="857994" cy="292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44D21C8-945F-4495-904F-ED6A1DAB2F47}"/>
                  </a:ext>
                </a:extLst>
              </p:cNvPr>
              <p:cNvSpPr/>
              <p:nvPr/>
            </p:nvSpPr>
            <p:spPr>
              <a:xfrm>
                <a:off x="2895600" y="4171955"/>
                <a:ext cx="3810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44D21C8-945F-4495-904F-ED6A1DAB2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171955"/>
                <a:ext cx="381000" cy="30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B61F8D-A178-4888-8761-EE419AC885FC}"/>
                  </a:ext>
                </a:extLst>
              </p:cNvPr>
              <p:cNvSpPr/>
              <p:nvPr/>
            </p:nvSpPr>
            <p:spPr>
              <a:xfrm>
                <a:off x="5264254" y="4019556"/>
                <a:ext cx="381000" cy="3047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B61F8D-A178-4888-8761-EE419AC88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254" y="4019556"/>
                <a:ext cx="381000" cy="304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AF6DE7B-118C-4844-B077-B016C317D00B}"/>
              </a:ext>
            </a:extLst>
          </p:cNvPr>
          <p:cNvSpPr/>
          <p:nvPr/>
        </p:nvSpPr>
        <p:spPr>
          <a:xfrm>
            <a:off x="5832204" y="4114800"/>
            <a:ext cx="857994" cy="2921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E371DB-0D60-4D67-B363-F5CCCC4D5374}"/>
                  </a:ext>
                </a:extLst>
              </p:cNvPr>
              <p:cNvSpPr/>
              <p:nvPr/>
            </p:nvSpPr>
            <p:spPr>
              <a:xfrm>
                <a:off x="7356204" y="5086355"/>
                <a:ext cx="381000" cy="3048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E371DB-0D60-4D67-B363-F5CCCC4D5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04" y="5086355"/>
                <a:ext cx="381000" cy="3048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C094B7E-6E9F-4A6D-99A9-0FD4409532DA}"/>
                  </a:ext>
                </a:extLst>
              </p:cNvPr>
              <p:cNvSpPr/>
              <p:nvPr/>
            </p:nvSpPr>
            <p:spPr>
              <a:xfrm>
                <a:off x="9724858" y="4933956"/>
                <a:ext cx="381000" cy="3047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C094B7E-6E9F-4A6D-99A9-0FD440953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858" y="4933956"/>
                <a:ext cx="381000" cy="3047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95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Why worry about ANNs when I have SVM?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854" b="1937"/>
          <a:stretch/>
        </p:blipFill>
        <p:spPr>
          <a:xfrm>
            <a:off x="1644316" y="1540042"/>
            <a:ext cx="7876674" cy="40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31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Why worry about ANNs when I have SVM? (Contd..)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Fundamental difference</a:t>
            </a:r>
          </a:p>
          <a:p>
            <a:pPr lvl="1"/>
            <a:r>
              <a:rPr lang="en-IN" dirty="0"/>
              <a:t>ANNs can learn both representation + weights</a:t>
            </a:r>
          </a:p>
          <a:p>
            <a:pPr lvl="1"/>
            <a:r>
              <a:rPr lang="en-IN" dirty="0"/>
              <a:t>One of the major limiting factors in computer vision</a:t>
            </a:r>
          </a:p>
          <a:p>
            <a:r>
              <a:rPr lang="en-IN" dirty="0"/>
              <a:t>In case of SVMs, feature engineering required</a:t>
            </a:r>
          </a:p>
          <a:p>
            <a:pPr lvl="1"/>
            <a:r>
              <a:rPr lang="en-IN" dirty="0"/>
              <a:t>Needs expert knowledge, time-consuming, hand-tuning required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8671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731" y="535782"/>
            <a:ext cx="8872538" cy="1118444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Representation Learning in Vision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9731" y="1654226"/>
            <a:ext cx="8067612" cy="44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950" y="26959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Practical Advice on Applying 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Start with one input, one hidden and one output layer</a:t>
                </a:r>
              </a:p>
              <a:p>
                <a:pPr lvl="1"/>
                <a:r>
                  <a:rPr lang="en-IN" dirty="0"/>
                  <a:t>Theoretically can represent any function using the above</a:t>
                </a:r>
              </a:p>
              <a:p>
                <a:pPr lvl="1"/>
                <a:r>
                  <a:rPr lang="en-IN" dirty="0"/>
                  <a:t>Add additional layers only if above doesn’t work well</a:t>
                </a:r>
              </a:p>
              <a:p>
                <a:r>
                  <a:rPr lang="en-IN" dirty="0"/>
                  <a:t>Weights should be initialized to random, small and non-zero values</a:t>
                </a:r>
              </a:p>
              <a:p>
                <a:r>
                  <a:rPr lang="en-IN" dirty="0"/>
                  <a:t>Learning rate influences the learning process a lot</a:t>
                </a:r>
              </a:p>
              <a:p>
                <a:pPr lvl="1"/>
                <a:r>
                  <a:rPr lang="en-IN" dirty="0"/>
                  <a:t>Big values cause huge jumps</a:t>
                </a:r>
              </a:p>
              <a:p>
                <a:pPr lvl="1"/>
                <a:r>
                  <a:rPr lang="en-IN" dirty="0"/>
                  <a:t>Smaller values cause long convergence times</a:t>
                </a:r>
              </a:p>
              <a:p>
                <a:pPr lvl="1"/>
                <a:r>
                  <a:rPr lang="en-IN" dirty="0"/>
                  <a:t>Variable rates usually employed</a:t>
                </a:r>
              </a:p>
              <a:p>
                <a:pPr lvl="1"/>
                <a:r>
                  <a:rPr lang="en-IN" dirty="0"/>
                  <a:t>Practically good ranges: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≤0.9</m:t>
                    </m:r>
                  </m:oMath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82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mimic the human brain?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0791" y="1825625"/>
            <a:ext cx="72304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57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949" y="310534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Practical Advice on Applying NNs (Contd..)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we train for too long, possible </a:t>
            </a:r>
            <a:r>
              <a:rPr lang="en-IN" dirty="0" err="1"/>
              <a:t>overfitting</a:t>
            </a:r>
            <a:r>
              <a:rPr lang="en-IN" dirty="0"/>
              <a:t> – the test error increases</a:t>
            </a:r>
          </a:p>
          <a:p>
            <a:pPr lvl="1"/>
            <a:r>
              <a:rPr lang="en-IN" dirty="0"/>
              <a:t>Use validation error to check </a:t>
            </a:r>
            <a:r>
              <a:rPr lang="en-IN" dirty="0" err="1"/>
              <a:t>overfitting</a:t>
            </a:r>
            <a:endParaRPr lang="en-IN" dirty="0"/>
          </a:p>
          <a:p>
            <a:r>
              <a:rPr lang="en-IN" dirty="0"/>
              <a:t>Simpler models are better – try them first (Occam’s Razor)</a:t>
            </a:r>
          </a:p>
        </p:txBody>
      </p:sp>
    </p:spTree>
    <p:extLst>
      <p:ext uri="{BB962C8B-B14F-4D97-AF65-F5344CB8AC3E}">
        <p14:creationId xmlns:p14="http://schemas.microsoft.com/office/powerpoint/2010/main" val="2246106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Deep Learning Libraries</a:t>
            </a:r>
          </a:p>
        </p:txBody>
      </p:sp>
      <p:pic>
        <p:nvPicPr>
          <p:cNvPr id="11266" name="Picture 2" descr="Image result for deep learning libraries">
            <a:extLst>
              <a:ext uri="{FF2B5EF4-FFF2-40B4-BE49-F238E27FC236}">
                <a16:creationId xmlns:a16="http://schemas.microsoft.com/office/drawing/2014/main" id="{63763026-F4D3-4B8E-A659-805806A6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8839200" cy="485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09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Artificial Neural Network (ANN) is a computational model inspired from the workings of the human brain</a:t>
            </a:r>
          </a:p>
          <a:p>
            <a:r>
              <a:rPr lang="en-IN" dirty="0"/>
              <a:t>Although a perceptron can simply represent linear functions, multiple layers of </a:t>
            </a:r>
            <a:r>
              <a:rPr lang="en-IN" dirty="0" err="1"/>
              <a:t>perceptrons</a:t>
            </a:r>
            <a:r>
              <a:rPr lang="en-IN" dirty="0"/>
              <a:t> can represent arbitrary complex functions</a:t>
            </a:r>
          </a:p>
          <a:p>
            <a:r>
              <a:rPr lang="en-IN"/>
              <a:t>The </a:t>
            </a:r>
            <a:r>
              <a:rPr lang="en-IN" dirty="0"/>
              <a:t>various parameters of a feed forward ANN such as learning rate, number of hidden layers, initial weight vectors need to be carefully chosen</a:t>
            </a:r>
          </a:p>
          <a:p>
            <a:r>
              <a:rPr lang="en-IN" dirty="0"/>
              <a:t>An ANN allows learning of deep feature representations from the original training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66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377" y="12528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Neuron – Basic Unit of Information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81" y="2096491"/>
            <a:ext cx="8434592" cy="425992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189681" y="2620114"/>
            <a:ext cx="914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3933" y="1491289"/>
            <a:ext cx="1240148" cy="10156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Excitatory</a:t>
            </a:r>
          </a:p>
          <a:p>
            <a:pPr algn="ctr"/>
            <a:r>
              <a:rPr lang="en-IN" sz="2000" b="1" dirty="0"/>
              <a:t>Or</a:t>
            </a:r>
          </a:p>
          <a:p>
            <a:pPr algn="ctr"/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Inhibitory</a:t>
            </a:r>
          </a:p>
        </p:txBody>
      </p:sp>
      <p:sp>
        <p:nvSpPr>
          <p:cNvPr id="15" name="Oval 14"/>
          <p:cNvSpPr/>
          <p:nvPr/>
        </p:nvSpPr>
        <p:spPr>
          <a:xfrm>
            <a:off x="5580486" y="4301985"/>
            <a:ext cx="914400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4313525" y="2240180"/>
            <a:ext cx="4130904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Will fire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“action potential” </a:t>
            </a:r>
            <a:r>
              <a:rPr lang="en-IN" sz="2000" b="1" dirty="0"/>
              <a:t>when sum of input potentials exceeds a threshold</a:t>
            </a:r>
          </a:p>
        </p:txBody>
      </p:sp>
    </p:spTree>
    <p:extLst>
      <p:ext uri="{BB962C8B-B14F-4D97-AF65-F5344CB8AC3E}">
        <p14:creationId xmlns:p14="http://schemas.microsoft.com/office/powerpoint/2010/main" val="72214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>
          <a:xfrm>
            <a:off x="448185" y="218040"/>
            <a:ext cx="10515600" cy="1325563"/>
          </a:xfrm>
        </p:spPr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The </a:t>
            </a:r>
            <a:r>
              <a:rPr lang="en-US" altLang="zh-TW" b="1" dirty="0">
                <a:solidFill>
                  <a:srgbClr val="C00000"/>
                </a:solidFill>
              </a:rPr>
              <a:t>Artificial</a:t>
            </a:r>
            <a:r>
              <a:rPr lang="en-US" altLang="en-US" b="1" dirty="0">
                <a:solidFill>
                  <a:srgbClr val="C00000"/>
                </a:solidFill>
              </a:rPr>
              <a:t> Neuron</a:t>
            </a:r>
            <a:endParaRPr lang="en-US" altLang="zh-TW" b="1" dirty="0">
              <a:solidFill>
                <a:srgbClr val="C00000"/>
              </a:solidFill>
            </a:endParaRPr>
          </a:p>
        </p:txBody>
      </p:sp>
      <p:grpSp>
        <p:nvGrpSpPr>
          <p:cNvPr id="34819" name="Group 3"/>
          <p:cNvGrpSpPr>
            <a:grpSpLocks/>
          </p:cNvGrpSpPr>
          <p:nvPr/>
        </p:nvGrpSpPr>
        <p:grpSpPr bwMode="auto">
          <a:xfrm>
            <a:off x="3076601" y="1700947"/>
            <a:ext cx="2209800" cy="3719513"/>
            <a:chOff x="864" y="1584"/>
            <a:chExt cx="1392" cy="2343"/>
          </a:xfrm>
        </p:grpSpPr>
        <p:sp>
          <p:nvSpPr>
            <p:cNvPr id="34820" name="Line 4"/>
            <p:cNvSpPr>
              <a:spLocks noChangeShapeType="1"/>
            </p:cNvSpPr>
            <p:nvPr/>
          </p:nvSpPr>
          <p:spPr bwMode="auto">
            <a:xfrm>
              <a:off x="1248" y="1824"/>
              <a:ext cx="100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1" name="Line 5"/>
            <p:cNvSpPr>
              <a:spLocks noChangeShapeType="1"/>
            </p:cNvSpPr>
            <p:nvPr/>
          </p:nvSpPr>
          <p:spPr bwMode="auto">
            <a:xfrm>
              <a:off x="1152" y="2352"/>
              <a:ext cx="100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2" name="Line 6"/>
            <p:cNvSpPr>
              <a:spLocks noChangeShapeType="1"/>
            </p:cNvSpPr>
            <p:nvPr/>
          </p:nvSpPr>
          <p:spPr bwMode="auto">
            <a:xfrm flipV="1">
              <a:off x="1248" y="3168"/>
              <a:ext cx="100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3" name="Oval 7"/>
            <p:cNvSpPr>
              <a:spLocks noChangeArrowheads="1"/>
            </p:cNvSpPr>
            <p:nvPr/>
          </p:nvSpPr>
          <p:spPr bwMode="auto">
            <a:xfrm>
              <a:off x="1728" y="211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4" name="Oval 8"/>
            <p:cNvSpPr>
              <a:spLocks noChangeArrowheads="1"/>
            </p:cNvSpPr>
            <p:nvPr/>
          </p:nvSpPr>
          <p:spPr bwMode="auto">
            <a:xfrm>
              <a:off x="1632" y="2448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5" name="Oval 9"/>
            <p:cNvSpPr>
              <a:spLocks noChangeArrowheads="1"/>
            </p:cNvSpPr>
            <p:nvPr/>
          </p:nvSpPr>
          <p:spPr bwMode="auto">
            <a:xfrm>
              <a:off x="1776" y="331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6" name="Text Box 10"/>
            <p:cNvSpPr txBox="1">
              <a:spLocks noChangeArrowheads="1"/>
            </p:cNvSpPr>
            <p:nvPr/>
          </p:nvSpPr>
          <p:spPr bwMode="auto">
            <a:xfrm>
              <a:off x="912" y="1584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800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TW" sz="2800">
                <a:latin typeface="Times New Roman" panose="02020603050405020304" pitchFamily="18" charset="0"/>
              </a:endParaRPr>
            </a:p>
          </p:txBody>
        </p:sp>
        <p:sp>
          <p:nvSpPr>
            <p:cNvPr id="34827" name="Text Box 11"/>
            <p:cNvSpPr txBox="1">
              <a:spLocks noChangeArrowheads="1"/>
            </p:cNvSpPr>
            <p:nvPr/>
          </p:nvSpPr>
          <p:spPr bwMode="auto">
            <a:xfrm>
              <a:off x="864" y="2121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8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8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TW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34828" name="Text Box 12"/>
            <p:cNvSpPr txBox="1">
              <a:spLocks noChangeArrowheads="1"/>
            </p:cNvSpPr>
            <p:nvPr/>
          </p:nvSpPr>
          <p:spPr bwMode="auto">
            <a:xfrm>
              <a:off x="912" y="3600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800" i="1">
                  <a:latin typeface="Times New Roman" panose="02020603050405020304" pitchFamily="18" charset="0"/>
                  <a:sym typeface="Symbol" panose="05050102010706020507" pitchFamily="18" charset="2"/>
                </a:rPr>
                <a:t>x</a:t>
              </a:r>
              <a:r>
                <a:rPr lang="en-US" altLang="zh-TW" sz="2800" i="1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endParaRPr lang="en-US" altLang="zh-TW" sz="2800">
                <a:latin typeface="Times New Roman" panose="02020603050405020304" pitchFamily="18" charset="0"/>
              </a:endParaRPr>
            </a:p>
          </p:txBody>
        </p:sp>
        <p:sp>
          <p:nvSpPr>
            <p:cNvPr id="34829" name="Text Box 13"/>
            <p:cNvSpPr txBox="1">
              <a:spLocks noChangeArrowheads="1"/>
            </p:cNvSpPr>
            <p:nvPr/>
          </p:nvSpPr>
          <p:spPr bwMode="auto">
            <a:xfrm>
              <a:off x="1680" y="1728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8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w</a:t>
              </a:r>
              <a:r>
                <a:rPr lang="en-US" altLang="zh-TW" sz="28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TW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34830" name="Text Box 14"/>
            <p:cNvSpPr txBox="1">
              <a:spLocks noChangeArrowheads="1"/>
            </p:cNvSpPr>
            <p:nvPr/>
          </p:nvSpPr>
          <p:spPr bwMode="auto">
            <a:xfrm>
              <a:off x="1440" y="2496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8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w</a:t>
              </a:r>
              <a:r>
                <a:rPr lang="en-US" altLang="zh-TW" sz="2800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TW" sz="2800" dirty="0">
                <a:latin typeface="Times New Roman" panose="02020603050405020304" pitchFamily="18" charset="0"/>
              </a:endParaRPr>
            </a:p>
          </p:txBody>
        </p:sp>
        <p:sp>
          <p:nvSpPr>
            <p:cNvPr id="34831" name="Text Box 15"/>
            <p:cNvSpPr txBox="1">
              <a:spLocks noChangeArrowheads="1"/>
            </p:cNvSpPr>
            <p:nvPr/>
          </p:nvSpPr>
          <p:spPr bwMode="auto">
            <a:xfrm>
              <a:off x="1680" y="3408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800" i="1" dirty="0" err="1">
                  <a:latin typeface="Times New Roman" panose="02020603050405020304" pitchFamily="18" charset="0"/>
                  <a:sym typeface="Symbol" panose="05050102010706020507" pitchFamily="18" charset="2"/>
                </a:rPr>
                <a:t>w</a:t>
              </a:r>
              <a:r>
                <a:rPr lang="en-US" altLang="zh-TW" sz="2800" i="1" baseline="-25000" dirty="0" err="1">
                  <a:latin typeface="Times New Roman" panose="02020603050405020304" pitchFamily="18" charset="0"/>
                  <a:sym typeface="Symbol" panose="05050102010706020507" pitchFamily="18" charset="2"/>
                </a:rPr>
                <a:t>m</a:t>
              </a:r>
              <a:endParaRPr lang="en-US" altLang="zh-TW" sz="2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832" name="Group 16"/>
          <p:cNvGrpSpPr>
            <a:grpSpLocks/>
          </p:cNvGrpSpPr>
          <p:nvPr/>
        </p:nvGrpSpPr>
        <p:grpSpPr bwMode="auto">
          <a:xfrm>
            <a:off x="7420001" y="2539146"/>
            <a:ext cx="2057400" cy="2286000"/>
            <a:chOff x="3600" y="2112"/>
            <a:chExt cx="1296" cy="1440"/>
          </a:xfrm>
        </p:grpSpPr>
        <p:sp>
          <p:nvSpPr>
            <p:cNvPr id="34833" name="Line 17"/>
            <p:cNvSpPr>
              <a:spLocks noChangeShapeType="1"/>
            </p:cNvSpPr>
            <p:nvPr/>
          </p:nvSpPr>
          <p:spPr bwMode="auto">
            <a:xfrm>
              <a:off x="3600" y="283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4" name="Line 18"/>
            <p:cNvSpPr>
              <a:spLocks noChangeShapeType="1"/>
            </p:cNvSpPr>
            <p:nvPr/>
          </p:nvSpPr>
          <p:spPr bwMode="auto">
            <a:xfrm flipV="1">
              <a:off x="4128" y="2112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5" name="Line 19"/>
            <p:cNvSpPr>
              <a:spLocks noChangeShapeType="1"/>
            </p:cNvSpPr>
            <p:nvPr/>
          </p:nvSpPr>
          <p:spPr bwMode="auto">
            <a:xfrm flipV="1">
              <a:off x="4128" y="2544"/>
              <a:ext cx="76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6" name="Line 20"/>
            <p:cNvSpPr>
              <a:spLocks noChangeShapeType="1"/>
            </p:cNvSpPr>
            <p:nvPr/>
          </p:nvSpPr>
          <p:spPr bwMode="auto">
            <a:xfrm>
              <a:off x="4128" y="2832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7" name="Line 21"/>
            <p:cNvSpPr>
              <a:spLocks noChangeShapeType="1"/>
            </p:cNvSpPr>
            <p:nvPr/>
          </p:nvSpPr>
          <p:spPr bwMode="auto">
            <a:xfrm>
              <a:off x="4128" y="2832"/>
              <a:ext cx="76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38" name="Text Box 22"/>
            <p:cNvSpPr txBox="1">
              <a:spLocks noChangeArrowheads="1"/>
            </p:cNvSpPr>
            <p:nvPr/>
          </p:nvSpPr>
          <p:spPr bwMode="auto">
            <a:xfrm>
              <a:off x="3840" y="2493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28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y</a:t>
              </a:r>
              <a:endParaRPr lang="en-US" altLang="zh-TW" sz="28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4839" name="Group 23"/>
          <p:cNvGrpSpPr>
            <a:grpSpLocks/>
          </p:cNvGrpSpPr>
          <p:nvPr/>
        </p:nvGrpSpPr>
        <p:grpSpPr bwMode="auto">
          <a:xfrm>
            <a:off x="5134001" y="2462946"/>
            <a:ext cx="2438400" cy="2438400"/>
            <a:chOff x="2160" y="2064"/>
            <a:chExt cx="1536" cy="1536"/>
          </a:xfrm>
        </p:grpSpPr>
        <p:sp>
          <p:nvSpPr>
            <p:cNvPr id="34840" name="Oval 24"/>
            <p:cNvSpPr>
              <a:spLocks noChangeArrowheads="1"/>
            </p:cNvSpPr>
            <p:nvPr/>
          </p:nvSpPr>
          <p:spPr bwMode="auto">
            <a:xfrm>
              <a:off x="2160" y="2064"/>
              <a:ext cx="1536" cy="1536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1" name="Line 25"/>
            <p:cNvSpPr>
              <a:spLocks noChangeShapeType="1"/>
            </p:cNvSpPr>
            <p:nvPr/>
          </p:nvSpPr>
          <p:spPr bwMode="auto">
            <a:xfrm>
              <a:off x="2928" y="2064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42" name="Text Box 26"/>
            <p:cNvSpPr txBox="1">
              <a:spLocks noChangeArrowheads="1"/>
            </p:cNvSpPr>
            <p:nvPr/>
          </p:nvSpPr>
          <p:spPr bwMode="auto">
            <a:xfrm>
              <a:off x="2400" y="2947"/>
              <a:ext cx="5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3200" i="1">
                  <a:solidFill>
                    <a:srgbClr val="0033CC"/>
                  </a:solidFill>
                  <a:latin typeface="Times New Roman" panose="02020603050405020304" pitchFamily="18" charset="0"/>
                </a:rPr>
                <a:t>f </a:t>
              </a:r>
              <a:r>
                <a:rPr lang="en-US" altLang="zh-TW" sz="320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grpSp>
          <p:nvGrpSpPr>
            <p:cNvPr id="34843" name="Group 27"/>
            <p:cNvGrpSpPr>
              <a:grpSpLocks/>
            </p:cNvGrpSpPr>
            <p:nvPr/>
          </p:nvGrpSpPr>
          <p:grpSpPr bwMode="auto">
            <a:xfrm>
              <a:off x="2976" y="2390"/>
              <a:ext cx="624" cy="240"/>
              <a:chOff x="3792" y="1584"/>
              <a:chExt cx="864" cy="288"/>
            </a:xfrm>
          </p:grpSpPr>
          <p:sp>
            <p:nvSpPr>
              <p:cNvPr id="34844" name="Line 28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45" name="Freeform 29"/>
              <p:cNvSpPr>
                <a:spLocks/>
              </p:cNvSpPr>
              <p:nvPr/>
            </p:nvSpPr>
            <p:spPr bwMode="auto">
              <a:xfrm>
                <a:off x="3888" y="1584"/>
                <a:ext cx="672" cy="288"/>
              </a:xfrm>
              <a:custGeom>
                <a:avLst/>
                <a:gdLst>
                  <a:gd name="T0" fmla="*/ 0 w 960"/>
                  <a:gd name="T1" fmla="*/ 480 h 480"/>
                  <a:gd name="T2" fmla="*/ 432 w 960"/>
                  <a:gd name="T3" fmla="*/ 480 h 480"/>
                  <a:gd name="T4" fmla="*/ 432 w 960"/>
                  <a:gd name="T5" fmla="*/ 0 h 480"/>
                  <a:gd name="T6" fmla="*/ 960 w 960"/>
                  <a:gd name="T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0" h="480">
                    <a:moveTo>
                      <a:pt x="0" y="480"/>
                    </a:moveTo>
                    <a:lnTo>
                      <a:pt x="432" y="480"/>
                    </a:lnTo>
                    <a:lnTo>
                      <a:pt x="432" y="0"/>
                    </a:lnTo>
                    <a:lnTo>
                      <a:pt x="960" y="0"/>
                    </a:lnTo>
                  </a:path>
                </a:pathLst>
              </a:custGeom>
              <a:noFill/>
              <a:ln w="28575" cmpd="sng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846" name="Text Box 30"/>
            <p:cNvSpPr txBox="1">
              <a:spLocks noChangeArrowheads="1"/>
            </p:cNvSpPr>
            <p:nvPr/>
          </p:nvSpPr>
          <p:spPr bwMode="auto">
            <a:xfrm>
              <a:off x="2976" y="2947"/>
              <a:ext cx="57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sz="3200" i="1">
                  <a:solidFill>
                    <a:srgbClr val="0033CC"/>
                  </a:solidFill>
                  <a:latin typeface="Times New Roman" panose="02020603050405020304" pitchFamily="18" charset="0"/>
                </a:rPr>
                <a:t>a </a:t>
              </a:r>
              <a:r>
                <a:rPr lang="en-US" altLang="zh-TW" sz="320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sp>
          <p:nvSpPr>
            <p:cNvPr id="34847" name="Text Box 31"/>
            <p:cNvSpPr txBox="1">
              <a:spLocks noChangeArrowheads="1"/>
            </p:cNvSpPr>
            <p:nvPr/>
          </p:nvSpPr>
          <p:spPr bwMode="auto">
            <a:xfrm>
              <a:off x="3264" y="2486"/>
              <a:ext cx="2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altLang="zh-TW" sz="2000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48" name="Text Box 32"/>
            <p:cNvSpPr txBox="1">
              <a:spLocks noChangeArrowheads="1"/>
            </p:cNvSpPr>
            <p:nvPr/>
          </p:nvSpPr>
          <p:spPr bwMode="auto">
            <a:xfrm>
              <a:off x="2400" y="2208"/>
              <a:ext cx="42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5400" dirty="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  <a:endParaRPr lang="en-US" altLang="zh-TW" sz="5400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6705600" y="698967"/>
            <a:ext cx="5399087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r>
              <a:rPr lang="en-US" altLang="zh-TW" sz="2000" dirty="0">
                <a:latin typeface="Comic Sans MS" panose="030F0702030302020204" pitchFamily="66" charset="0"/>
                <a:sym typeface="Symbol" panose="05050102010706020507" pitchFamily="18" charset="2"/>
              </a:rPr>
              <a:t>Proposed by McCulloch and Pitts [1943]</a:t>
            </a:r>
          </a:p>
          <a:p>
            <a:r>
              <a:rPr lang="en-US" altLang="zh-TW" sz="2000" dirty="0">
                <a:latin typeface="Comic Sans MS" panose="030F0702030302020204" pitchFamily="66" charset="0"/>
                <a:sym typeface="Symbol" panose="05050102010706020507" pitchFamily="18" charset="2"/>
              </a:rPr>
              <a:t>M-P neurons</a:t>
            </a:r>
            <a:endParaRPr lang="en-US" altLang="zh-TW" sz="2000" i="1" dirty="0"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41605" y="3217238"/>
                <a:ext cx="176727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b="1" dirty="0"/>
                  <a:t>Input Vector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05" y="3217238"/>
                <a:ext cx="1767279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5882" r="-44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7420001" y="2755573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Output</a:t>
            </a:r>
          </a:p>
        </p:txBody>
      </p:sp>
      <p:sp>
        <p:nvSpPr>
          <p:cNvPr id="40" name="Rectangle 33"/>
          <p:cNvSpPr>
            <a:spLocks noChangeArrowheads="1"/>
          </p:cNvSpPr>
          <p:nvPr/>
        </p:nvSpPr>
        <p:spPr bwMode="auto">
          <a:xfrm>
            <a:off x="3681769" y="5395504"/>
            <a:ext cx="3091273" cy="95410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IN" altLang="zh-TW" sz="24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endParaRPr lang="en-US" altLang="zh-TW" sz="2400" b="1" baseline="-250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/>
            <a:r>
              <a:rPr lang="en-US" altLang="zh-TW" sz="24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Integration Function</a:t>
            </a:r>
          </a:p>
          <a:p>
            <a:pPr algn="ctr"/>
            <a:r>
              <a:rPr lang="en-US" altLang="zh-TW" sz="2400" b="1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Aggregating</a:t>
            </a:r>
            <a:r>
              <a:rPr lang="en-US" altLang="zh-TW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TW" sz="2400" b="1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input signals</a:t>
            </a:r>
          </a:p>
        </p:txBody>
      </p:sp>
      <p:cxnSp>
        <p:nvCxnSpPr>
          <p:cNvPr id="4" name="Straight Arrow Connector 3"/>
          <p:cNvCxnSpPr>
            <a:stCxn id="40" idx="0"/>
          </p:cNvCxnSpPr>
          <p:nvPr/>
        </p:nvCxnSpPr>
        <p:spPr>
          <a:xfrm flipV="1">
            <a:off x="5227406" y="4820124"/>
            <a:ext cx="728839" cy="57538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33"/>
              <p:cNvSpPr>
                <a:spLocks noChangeArrowheads="1"/>
              </p:cNvSpPr>
              <p:nvPr/>
            </p:nvSpPr>
            <p:spPr bwMode="auto">
              <a:xfrm>
                <a:off x="7343801" y="5383467"/>
                <a:ext cx="3619984" cy="1147943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zh-TW" sz="3200" b="1" i="1" baseline="-25000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𝒂</m:t>
                      </m:r>
                    </m:oMath>
                  </m:oMathPara>
                </a14:m>
                <a:endParaRPr lang="en-US" altLang="zh-TW" sz="3200" b="1" baseline="-250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ctr"/>
                <a:r>
                  <a:rPr lang="en-US" altLang="zh-TW" sz="2800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Activation Function</a:t>
                </a:r>
              </a:p>
              <a:p>
                <a:pPr algn="ctr"/>
                <a:r>
                  <a:rPr lang="en-US" altLang="zh-TW" sz="2800" b="1" i="1" baseline="-25000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Thresholding</a:t>
                </a:r>
                <a:r>
                  <a:rPr lang="en-US" altLang="zh-TW" sz="2800" b="1" i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 Logic</a:t>
                </a:r>
              </a:p>
            </p:txBody>
          </p:sp>
        </mc:Choice>
        <mc:Fallback xmlns="">
          <p:sp>
            <p:nvSpPr>
              <p:cNvPr id="43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3801" y="5383467"/>
                <a:ext cx="3619984" cy="11479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34840" idx="5"/>
            <a:endCxn id="43" idx="0"/>
          </p:cNvCxnSpPr>
          <p:nvPr/>
        </p:nvCxnSpPr>
        <p:spPr>
          <a:xfrm>
            <a:off x="7215306" y="4544251"/>
            <a:ext cx="1938487" cy="839216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3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 autoUpdateAnimBg="0"/>
      <p:bldP spid="40" grpId="0" animBg="1" autoUpdateAnimBg="0"/>
      <p:bldP spid="43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040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Integration Function </a:t>
            </a:r>
            <a:r>
              <a:rPr lang="en-US" altLang="zh-TW" b="1" dirty="0">
                <a:solidFill>
                  <a:srgbClr val="C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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7957"/>
            <a:ext cx="10515600" cy="4351338"/>
          </a:xfrm>
        </p:spPr>
        <p:txBody>
          <a:bodyPr/>
          <a:lstStyle/>
          <a:p>
            <a:r>
              <a:rPr lang="en-IN" dirty="0"/>
              <a:t>Responsible for aggregating input signals from other neurons</a:t>
            </a:r>
          </a:p>
          <a:p>
            <a:r>
              <a:rPr lang="en-IN" dirty="0"/>
              <a:t>Controls boosting, inhibiting or completely suppressing the given input</a:t>
            </a:r>
          </a:p>
          <a:p>
            <a:r>
              <a:rPr lang="en-IN" dirty="0"/>
              <a:t>Most common integration function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9825251" y="0"/>
            <a:ext cx="2324668" cy="2101757"/>
            <a:chOff x="2160" y="2064"/>
            <a:chExt cx="1536" cy="1536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2160" y="2064"/>
              <a:ext cx="1536" cy="1536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2928" y="2064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400" y="2947"/>
              <a:ext cx="5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3200" i="1">
                  <a:solidFill>
                    <a:srgbClr val="0033CC"/>
                  </a:solidFill>
                  <a:latin typeface="Times New Roman" panose="02020603050405020304" pitchFamily="18" charset="0"/>
                </a:rPr>
                <a:t>f </a:t>
              </a:r>
              <a:r>
                <a:rPr lang="en-US" altLang="zh-TW" sz="320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2976" y="2486"/>
              <a:ext cx="624" cy="456"/>
              <a:chOff x="3792" y="1416"/>
              <a:chExt cx="864" cy="456"/>
            </a:xfrm>
          </p:grpSpPr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3888" y="1416"/>
                <a:ext cx="672" cy="456"/>
              </a:xfrm>
              <a:custGeom>
                <a:avLst/>
                <a:gdLst>
                  <a:gd name="T0" fmla="*/ 0 w 960"/>
                  <a:gd name="T1" fmla="*/ 480 h 480"/>
                  <a:gd name="T2" fmla="*/ 432 w 960"/>
                  <a:gd name="T3" fmla="*/ 480 h 480"/>
                  <a:gd name="T4" fmla="*/ 432 w 960"/>
                  <a:gd name="T5" fmla="*/ 0 h 480"/>
                  <a:gd name="T6" fmla="*/ 960 w 960"/>
                  <a:gd name="T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0" h="480">
                    <a:moveTo>
                      <a:pt x="0" y="480"/>
                    </a:moveTo>
                    <a:lnTo>
                      <a:pt x="432" y="480"/>
                    </a:lnTo>
                    <a:lnTo>
                      <a:pt x="432" y="0"/>
                    </a:lnTo>
                    <a:lnTo>
                      <a:pt x="960" y="0"/>
                    </a:lnTo>
                  </a:path>
                </a:pathLst>
              </a:custGeom>
              <a:noFill/>
              <a:ln w="28575" cmpd="sng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2976" y="2947"/>
              <a:ext cx="57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3200" i="1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a </a:t>
              </a:r>
              <a:r>
                <a:rPr lang="en-US" altLang="zh-TW" sz="3200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3264" y="2486"/>
              <a:ext cx="28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 altLang="zh-TW" sz="2000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2400" y="2208"/>
              <a:ext cx="42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5400" dirty="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  <a:endParaRPr lang="en-US" altLang="zh-TW" sz="5400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87605" y="3455941"/>
                <a:ext cx="3156633" cy="2577885"/>
              </a:xfrm>
              <a:prstGeom prst="rect">
                <a:avLst/>
              </a:prstGeom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400" b="0" dirty="0"/>
              </a:p>
              <a:p>
                <a:pPr algn="ctr"/>
                <a:r>
                  <a:rPr lang="en-US" altLang="zh-TW" sz="2400" i="1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w</a:t>
                </a:r>
                <a:r>
                  <a:rPr lang="en-US" altLang="zh-TW" sz="2400" i="1" baseline="-25000" dirty="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endParaRPr lang="en-US" altLang="zh-TW" sz="2400" i="1" baseline="-250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ctr"/>
                <a:r>
                  <a:rPr lang="en-US" altLang="zh-TW" sz="2400" dirty="0">
                    <a:latin typeface="Comic Sans MS" panose="030F0702030302020204" pitchFamily="66" charset="0"/>
                    <a:sym typeface="Symbol" panose="05050102010706020507" pitchFamily="18" charset="2"/>
                  </a:rPr>
                  <a:t>positive  excitatory</a:t>
                </a:r>
              </a:p>
              <a:p>
                <a:pPr algn="ctr"/>
                <a:r>
                  <a:rPr lang="en-US" altLang="zh-TW" sz="2400" dirty="0">
                    <a:latin typeface="Comic Sans MS" panose="030F0702030302020204" pitchFamily="66" charset="0"/>
                    <a:sym typeface="Symbol" panose="05050102010706020507" pitchFamily="18" charset="2"/>
                  </a:rPr>
                  <a:t>negative  inhibitory</a:t>
                </a:r>
              </a:p>
              <a:p>
                <a:pPr algn="ctr"/>
                <a:r>
                  <a:rPr lang="en-US" altLang="zh-TW" sz="2400" dirty="0">
                    <a:latin typeface="Comic Sans MS" panose="030F0702030302020204" pitchFamily="66" charset="0"/>
                    <a:sym typeface="Symbol" panose="05050102010706020507" pitchFamily="18" charset="2"/>
                  </a:rPr>
                  <a:t>zero  no connection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605" y="3455941"/>
                <a:ext cx="3156633" cy="2577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90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674" y="80863"/>
            <a:ext cx="8872538" cy="1118444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Activation Functions </a:t>
            </a:r>
            <a:r>
              <a:rPr lang="en-US" altLang="zh-TW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zh-TW" b="1" dirty="0">
                <a:solidFill>
                  <a:srgbClr val="C00000"/>
                </a:solidFill>
                <a:latin typeface="Times New Roman" panose="02020603050405020304" pitchFamily="18" charset="0"/>
              </a:rPr>
              <a:t>(.)</a:t>
            </a:r>
            <a:endParaRPr lang="en-IN" b="1" dirty="0">
              <a:solidFill>
                <a:srgbClr val="C00000"/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092827" y="3518246"/>
            <a:ext cx="2289105" cy="1715829"/>
            <a:chOff x="2304" y="2906"/>
            <a:chExt cx="3138" cy="1126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304" y="2906"/>
              <a:ext cx="2928" cy="1126"/>
              <a:chOff x="2304" y="2906"/>
              <a:chExt cx="2928" cy="1126"/>
            </a:xfrm>
          </p:grpSpPr>
          <p:sp>
            <p:nvSpPr>
              <p:cNvPr id="7" name="Line 18"/>
              <p:cNvSpPr>
                <a:spLocks noChangeShapeType="1"/>
              </p:cNvSpPr>
              <p:nvPr/>
            </p:nvSpPr>
            <p:spPr bwMode="auto">
              <a:xfrm>
                <a:off x="2304" y="3792"/>
                <a:ext cx="29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" name="Line 19"/>
              <p:cNvSpPr>
                <a:spLocks noChangeShapeType="1"/>
              </p:cNvSpPr>
              <p:nvPr/>
            </p:nvSpPr>
            <p:spPr bwMode="auto">
              <a:xfrm flipV="1">
                <a:off x="3792" y="3024"/>
                <a:ext cx="0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448" y="3504"/>
                <a:ext cx="2784" cy="288"/>
              </a:xfrm>
              <a:custGeom>
                <a:avLst/>
                <a:gdLst>
                  <a:gd name="T0" fmla="*/ 0 w 2592"/>
                  <a:gd name="T1" fmla="*/ 288 h 288"/>
                  <a:gd name="T2" fmla="*/ 1248 w 2592"/>
                  <a:gd name="T3" fmla="*/ 288 h 288"/>
                  <a:gd name="T4" fmla="*/ 1248 w 2592"/>
                  <a:gd name="T5" fmla="*/ 0 h 288"/>
                  <a:gd name="T6" fmla="*/ 2592 w 2592"/>
                  <a:gd name="T7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92" h="288">
                    <a:moveTo>
                      <a:pt x="0" y="288"/>
                    </a:moveTo>
                    <a:lnTo>
                      <a:pt x="1248" y="288"/>
                    </a:lnTo>
                    <a:lnTo>
                      <a:pt x="1248" y="0"/>
                    </a:lnTo>
                    <a:lnTo>
                      <a:pt x="2592" y="0"/>
                    </a:lnTo>
                  </a:path>
                </a:pathLst>
              </a:custGeom>
              <a:noFill/>
              <a:ln w="38100" cmpd="sng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Text Box 21"/>
              <p:cNvSpPr txBox="1">
                <a:spLocks noChangeArrowheads="1"/>
              </p:cNvSpPr>
              <p:nvPr/>
            </p:nvSpPr>
            <p:spPr bwMode="auto">
              <a:xfrm>
                <a:off x="3604" y="3406"/>
                <a:ext cx="411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r>
                  <a:rPr lang="en-US" altLang="zh-TW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1" name="Text Box 22"/>
              <p:cNvSpPr txBox="1">
                <a:spLocks noChangeArrowheads="1"/>
              </p:cNvSpPr>
              <p:nvPr/>
            </p:nvSpPr>
            <p:spPr bwMode="auto">
              <a:xfrm>
                <a:off x="3792" y="2906"/>
                <a:ext cx="431" cy="2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r>
                  <a:rPr lang="en-US" altLang="zh-TW" sz="2025" i="1">
                    <a:latin typeface="Times New Roman" panose="02020603050405020304" pitchFamily="18" charset="0"/>
                  </a:rPr>
                  <a:t>a</a:t>
                </a:r>
              </a:p>
            </p:txBody>
          </p:sp>
        </p:grpSp>
        <p:sp>
          <p:nvSpPr>
            <p:cNvPr id="6" name="Text Box 23"/>
            <p:cNvSpPr txBox="1">
              <a:spLocks noChangeArrowheads="1"/>
            </p:cNvSpPr>
            <p:nvPr/>
          </p:nvSpPr>
          <p:spPr bwMode="auto">
            <a:xfrm>
              <a:off x="5090" y="3760"/>
              <a:ext cx="352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025" i="1">
                  <a:latin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3659005" y="3943428"/>
            <a:ext cx="2830500" cy="1228572"/>
            <a:chOff x="1973" y="3222"/>
            <a:chExt cx="3228" cy="1005"/>
          </a:xfrm>
        </p:grpSpPr>
        <p:sp>
          <p:nvSpPr>
            <p:cNvPr id="45" name="Line 27"/>
            <p:cNvSpPr>
              <a:spLocks noChangeShapeType="1"/>
            </p:cNvSpPr>
            <p:nvPr/>
          </p:nvSpPr>
          <p:spPr bwMode="auto">
            <a:xfrm>
              <a:off x="1973" y="3964"/>
              <a:ext cx="29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Line 28"/>
            <p:cNvSpPr>
              <a:spLocks noChangeShapeType="1"/>
            </p:cNvSpPr>
            <p:nvPr/>
          </p:nvSpPr>
          <p:spPr bwMode="auto">
            <a:xfrm flipV="1">
              <a:off x="3461" y="334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Text Box 29"/>
            <p:cNvSpPr txBox="1">
              <a:spLocks noChangeArrowheads="1"/>
            </p:cNvSpPr>
            <p:nvPr/>
          </p:nvSpPr>
          <p:spPr bwMode="auto">
            <a:xfrm>
              <a:off x="3273" y="3628"/>
              <a:ext cx="342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Text Box 30"/>
            <p:cNvSpPr txBox="1">
              <a:spLocks noChangeArrowheads="1"/>
            </p:cNvSpPr>
            <p:nvPr/>
          </p:nvSpPr>
          <p:spPr bwMode="auto">
            <a:xfrm>
              <a:off x="3461" y="3222"/>
              <a:ext cx="35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025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1973" y="3724"/>
              <a:ext cx="2928" cy="240"/>
            </a:xfrm>
            <a:custGeom>
              <a:avLst/>
              <a:gdLst>
                <a:gd name="T0" fmla="*/ 0 w 2928"/>
                <a:gd name="T1" fmla="*/ 240 h 240"/>
                <a:gd name="T2" fmla="*/ 1488 w 2928"/>
                <a:gd name="T3" fmla="*/ 240 h 240"/>
                <a:gd name="T4" fmla="*/ 1824 w 2928"/>
                <a:gd name="T5" fmla="*/ 0 h 240"/>
                <a:gd name="T6" fmla="*/ 2928 w 2928"/>
                <a:gd name="T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8" h="240">
                  <a:moveTo>
                    <a:pt x="0" y="240"/>
                  </a:moveTo>
                  <a:lnTo>
                    <a:pt x="1488" y="240"/>
                  </a:lnTo>
                  <a:lnTo>
                    <a:pt x="1824" y="0"/>
                  </a:lnTo>
                  <a:lnTo>
                    <a:pt x="2928" y="0"/>
                  </a:ln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Line 32"/>
            <p:cNvSpPr>
              <a:spLocks noChangeShapeType="1"/>
            </p:cNvSpPr>
            <p:nvPr/>
          </p:nvSpPr>
          <p:spPr bwMode="auto">
            <a:xfrm flipH="1">
              <a:off x="3461" y="3724"/>
              <a:ext cx="288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Line 33"/>
            <p:cNvSpPr>
              <a:spLocks noChangeShapeType="1"/>
            </p:cNvSpPr>
            <p:nvPr/>
          </p:nvSpPr>
          <p:spPr bwMode="auto">
            <a:xfrm flipH="1">
              <a:off x="3797" y="3772"/>
              <a:ext cx="0" cy="19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Text Box 34"/>
            <p:cNvSpPr txBox="1">
              <a:spLocks noChangeArrowheads="1"/>
            </p:cNvSpPr>
            <p:nvPr/>
          </p:nvSpPr>
          <p:spPr bwMode="auto">
            <a:xfrm>
              <a:off x="3705" y="3925"/>
              <a:ext cx="342" cy="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4921" y="3838"/>
              <a:ext cx="2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1688" i="1">
                  <a:latin typeface="Times New Roman" panose="02020603050405020304" pitchFamily="18" charset="0"/>
                </a:rPr>
                <a:t>f</a:t>
              </a:r>
            </a:p>
          </p:txBody>
        </p:sp>
      </p:grpSp>
      <p:pic>
        <p:nvPicPr>
          <p:cNvPr id="54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63" y="3657670"/>
            <a:ext cx="3401849" cy="162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" name="Picture 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469" y="2498751"/>
            <a:ext cx="2347235" cy="9807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</p:pic>
      <p:grpSp>
        <p:nvGrpSpPr>
          <p:cNvPr id="31" name="Group 24"/>
          <p:cNvGrpSpPr>
            <a:grpSpLocks noChangeAspect="1"/>
          </p:cNvGrpSpPr>
          <p:nvPr/>
        </p:nvGrpSpPr>
        <p:grpSpPr bwMode="auto">
          <a:xfrm>
            <a:off x="3911607" y="2227512"/>
            <a:ext cx="2736502" cy="1449288"/>
            <a:chOff x="2737" y="1263"/>
            <a:chExt cx="2043" cy="1082"/>
          </a:xfrm>
        </p:grpSpPr>
        <p:sp>
          <p:nvSpPr>
            <p:cNvPr id="56" name="AutoShape 23"/>
            <p:cNvSpPr>
              <a:spLocks noChangeAspect="1" noChangeArrowheads="1" noTextEdit="1"/>
            </p:cNvSpPr>
            <p:nvPr/>
          </p:nvSpPr>
          <p:spPr bwMode="auto">
            <a:xfrm>
              <a:off x="2737" y="1263"/>
              <a:ext cx="2043" cy="108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77153" tIns="38576" rIns="77153" bIns="38576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Rectangle 25"/>
            <p:cNvSpPr>
              <a:spLocks noChangeArrowheads="1"/>
            </p:cNvSpPr>
            <p:nvPr/>
          </p:nvSpPr>
          <p:spPr bwMode="auto">
            <a:xfrm>
              <a:off x="3451" y="1891"/>
              <a:ext cx="11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ï</a:t>
              </a:r>
              <a:endParaRPr lang="en-US"/>
            </a:p>
          </p:txBody>
        </p:sp>
        <p:sp>
          <p:nvSpPr>
            <p:cNvPr id="58" name="Rectangle 26"/>
            <p:cNvSpPr>
              <a:spLocks noChangeArrowheads="1"/>
            </p:cNvSpPr>
            <p:nvPr/>
          </p:nvSpPr>
          <p:spPr bwMode="auto">
            <a:xfrm>
              <a:off x="3451" y="2040"/>
              <a:ext cx="11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î</a:t>
              </a:r>
              <a:endParaRPr lang="en-US"/>
            </a:p>
          </p:txBody>
        </p:sp>
        <p:sp>
          <p:nvSpPr>
            <p:cNvPr id="59" name="Rectangle 27"/>
            <p:cNvSpPr>
              <a:spLocks noChangeArrowheads="1"/>
            </p:cNvSpPr>
            <p:nvPr/>
          </p:nvSpPr>
          <p:spPr bwMode="auto">
            <a:xfrm>
              <a:off x="3451" y="1495"/>
              <a:ext cx="11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ï</a:t>
              </a:r>
              <a:endParaRPr lang="en-US"/>
            </a:p>
          </p:txBody>
        </p:sp>
        <p:sp>
          <p:nvSpPr>
            <p:cNvPr id="60" name="Rectangle 28"/>
            <p:cNvSpPr>
              <a:spLocks noChangeArrowheads="1"/>
            </p:cNvSpPr>
            <p:nvPr/>
          </p:nvSpPr>
          <p:spPr bwMode="auto">
            <a:xfrm>
              <a:off x="3451" y="1669"/>
              <a:ext cx="11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í</a:t>
              </a:r>
              <a:endParaRPr lang="en-US"/>
            </a:p>
          </p:txBody>
        </p:sp>
        <p:sp>
          <p:nvSpPr>
            <p:cNvPr id="61" name="Rectangle 29"/>
            <p:cNvSpPr>
              <a:spLocks noChangeArrowheads="1"/>
            </p:cNvSpPr>
            <p:nvPr/>
          </p:nvSpPr>
          <p:spPr bwMode="auto">
            <a:xfrm>
              <a:off x="3451" y="1298"/>
              <a:ext cx="11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ì</a:t>
              </a:r>
              <a:endParaRPr lang="en-US"/>
            </a:p>
          </p:txBody>
        </p:sp>
        <p:sp>
          <p:nvSpPr>
            <p:cNvPr id="62" name="Rectangle 30"/>
            <p:cNvSpPr>
              <a:spLocks noChangeArrowheads="1"/>
            </p:cNvSpPr>
            <p:nvPr/>
          </p:nvSpPr>
          <p:spPr bwMode="auto">
            <a:xfrm>
              <a:off x="4156" y="1977"/>
              <a:ext cx="12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&lt;</a:t>
              </a:r>
              <a:endParaRPr lang="en-US"/>
            </a:p>
          </p:txBody>
        </p:sp>
        <p:sp>
          <p:nvSpPr>
            <p:cNvPr id="63" name="Rectangle 31"/>
            <p:cNvSpPr>
              <a:spLocks noChangeArrowheads="1"/>
            </p:cNvSpPr>
            <p:nvPr/>
          </p:nvSpPr>
          <p:spPr bwMode="auto">
            <a:xfrm>
              <a:off x="4496" y="1629"/>
              <a:ext cx="12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£</a:t>
              </a:r>
              <a:endParaRPr lang="en-US"/>
            </a:p>
          </p:txBody>
        </p:sp>
        <p:sp>
          <p:nvSpPr>
            <p:cNvPr id="6144" name="Rectangle 32"/>
            <p:cNvSpPr>
              <a:spLocks noChangeArrowheads="1"/>
            </p:cNvSpPr>
            <p:nvPr/>
          </p:nvSpPr>
          <p:spPr bwMode="auto">
            <a:xfrm>
              <a:off x="4105" y="1629"/>
              <a:ext cx="12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£</a:t>
              </a:r>
              <a:endParaRPr lang="en-US"/>
            </a:p>
          </p:txBody>
        </p:sp>
        <p:sp>
          <p:nvSpPr>
            <p:cNvPr id="6145" name="Rectangle 33"/>
            <p:cNvSpPr>
              <a:spLocks noChangeArrowheads="1"/>
            </p:cNvSpPr>
            <p:nvPr/>
          </p:nvSpPr>
          <p:spPr bwMode="auto">
            <a:xfrm>
              <a:off x="4160" y="1281"/>
              <a:ext cx="12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&gt;</a:t>
              </a:r>
              <a:endParaRPr lang="en-US"/>
            </a:p>
          </p:txBody>
        </p:sp>
        <p:sp>
          <p:nvSpPr>
            <p:cNvPr id="6146" name="Rectangle 34"/>
            <p:cNvSpPr>
              <a:spLocks noChangeArrowheads="1"/>
            </p:cNvSpPr>
            <p:nvPr/>
          </p:nvSpPr>
          <p:spPr bwMode="auto">
            <a:xfrm>
              <a:off x="3271" y="1629"/>
              <a:ext cx="12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/>
            </a:p>
          </p:txBody>
        </p:sp>
        <p:sp>
          <p:nvSpPr>
            <p:cNvPr id="6147" name="Rectangle 35"/>
            <p:cNvSpPr>
              <a:spLocks noChangeArrowheads="1"/>
            </p:cNvSpPr>
            <p:nvPr/>
          </p:nvSpPr>
          <p:spPr bwMode="auto">
            <a:xfrm>
              <a:off x="4333" y="2004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/>
            </a:p>
          </p:txBody>
        </p:sp>
        <p:sp>
          <p:nvSpPr>
            <p:cNvPr id="6148" name="Rectangle 36"/>
            <p:cNvSpPr>
              <a:spLocks noChangeArrowheads="1"/>
            </p:cNvSpPr>
            <p:nvPr/>
          </p:nvSpPr>
          <p:spPr bwMode="auto">
            <a:xfrm>
              <a:off x="3563" y="2004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/>
            </a:p>
          </p:txBody>
        </p:sp>
        <p:sp>
          <p:nvSpPr>
            <p:cNvPr id="6150" name="Rectangle 37"/>
            <p:cNvSpPr>
              <a:spLocks noChangeArrowheads="1"/>
            </p:cNvSpPr>
            <p:nvPr/>
          </p:nvSpPr>
          <p:spPr bwMode="auto">
            <a:xfrm>
              <a:off x="4651" y="1656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/>
            </a:p>
          </p:txBody>
        </p:sp>
        <p:sp>
          <p:nvSpPr>
            <p:cNvPr id="6151" name="Rectangle 38"/>
            <p:cNvSpPr>
              <a:spLocks noChangeArrowheads="1"/>
            </p:cNvSpPr>
            <p:nvPr/>
          </p:nvSpPr>
          <p:spPr bwMode="auto">
            <a:xfrm>
              <a:off x="3943" y="1656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/>
            </a:p>
          </p:txBody>
        </p:sp>
        <p:sp>
          <p:nvSpPr>
            <p:cNvPr id="6152" name="Rectangle 39"/>
            <p:cNvSpPr>
              <a:spLocks noChangeArrowheads="1"/>
            </p:cNvSpPr>
            <p:nvPr/>
          </p:nvSpPr>
          <p:spPr bwMode="auto">
            <a:xfrm>
              <a:off x="4315" y="1308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/>
            </a:p>
          </p:txBody>
        </p:sp>
        <p:sp>
          <p:nvSpPr>
            <p:cNvPr id="6153" name="Rectangle 40"/>
            <p:cNvSpPr>
              <a:spLocks noChangeArrowheads="1"/>
            </p:cNvSpPr>
            <p:nvPr/>
          </p:nvSpPr>
          <p:spPr bwMode="auto">
            <a:xfrm>
              <a:off x="3542" y="1308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/>
            </a:p>
          </p:txBody>
        </p:sp>
        <p:sp>
          <p:nvSpPr>
            <p:cNvPr id="6154" name="Rectangle 41"/>
            <p:cNvSpPr>
              <a:spLocks noChangeArrowheads="1"/>
            </p:cNvSpPr>
            <p:nvPr/>
          </p:nvSpPr>
          <p:spPr bwMode="auto">
            <a:xfrm>
              <a:off x="3141" y="1656"/>
              <a:ext cx="7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/>
            </a:p>
          </p:txBody>
        </p:sp>
        <p:sp>
          <p:nvSpPr>
            <p:cNvPr id="6155" name="Rectangle 42"/>
            <p:cNvSpPr>
              <a:spLocks noChangeArrowheads="1"/>
            </p:cNvSpPr>
            <p:nvPr/>
          </p:nvSpPr>
          <p:spPr bwMode="auto">
            <a:xfrm>
              <a:off x="2895" y="1656"/>
              <a:ext cx="7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US"/>
            </a:p>
          </p:txBody>
        </p:sp>
        <p:sp>
          <p:nvSpPr>
            <p:cNvPr id="6156" name="Rectangle 43"/>
            <p:cNvSpPr>
              <a:spLocks noChangeArrowheads="1"/>
            </p:cNvSpPr>
            <p:nvPr/>
          </p:nvSpPr>
          <p:spPr bwMode="auto">
            <a:xfrm>
              <a:off x="3990" y="2004"/>
              <a:ext cx="65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/>
            </a:p>
          </p:txBody>
        </p:sp>
        <p:sp>
          <p:nvSpPr>
            <p:cNvPr id="6157" name="Rectangle 44"/>
            <p:cNvSpPr>
              <a:spLocks noChangeArrowheads="1"/>
            </p:cNvSpPr>
            <p:nvPr/>
          </p:nvSpPr>
          <p:spPr bwMode="auto">
            <a:xfrm>
              <a:off x="4329" y="1656"/>
              <a:ext cx="65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/>
            </a:p>
          </p:txBody>
        </p:sp>
        <p:sp>
          <p:nvSpPr>
            <p:cNvPr id="6158" name="Rectangle 45"/>
            <p:cNvSpPr>
              <a:spLocks noChangeArrowheads="1"/>
            </p:cNvSpPr>
            <p:nvPr/>
          </p:nvSpPr>
          <p:spPr bwMode="auto">
            <a:xfrm>
              <a:off x="3610" y="1656"/>
              <a:ext cx="65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/>
            </a:p>
          </p:txBody>
        </p:sp>
        <p:sp>
          <p:nvSpPr>
            <p:cNvPr id="6159" name="Rectangle 46"/>
            <p:cNvSpPr>
              <a:spLocks noChangeArrowheads="1"/>
            </p:cNvSpPr>
            <p:nvPr/>
          </p:nvSpPr>
          <p:spPr bwMode="auto">
            <a:xfrm>
              <a:off x="3990" y="1308"/>
              <a:ext cx="65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/>
            </a:p>
          </p:txBody>
        </p:sp>
        <p:sp>
          <p:nvSpPr>
            <p:cNvPr id="6160" name="Rectangle 47"/>
            <p:cNvSpPr>
              <a:spLocks noChangeArrowheads="1"/>
            </p:cNvSpPr>
            <p:nvPr/>
          </p:nvSpPr>
          <p:spPr bwMode="auto">
            <a:xfrm>
              <a:off x="3021" y="1656"/>
              <a:ext cx="65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/>
            </a:p>
          </p:txBody>
        </p:sp>
        <p:sp>
          <p:nvSpPr>
            <p:cNvPr id="6161" name="Rectangle 48"/>
            <p:cNvSpPr>
              <a:spLocks noChangeArrowheads="1"/>
            </p:cNvSpPr>
            <p:nvPr/>
          </p:nvSpPr>
          <p:spPr bwMode="auto">
            <a:xfrm>
              <a:off x="2772" y="1656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/>
            </a:p>
          </p:txBody>
        </p:sp>
      </p:grpSp>
      <p:grpSp>
        <p:nvGrpSpPr>
          <p:cNvPr id="6162" name="Group 51"/>
          <p:cNvGrpSpPr>
            <a:grpSpLocks noChangeAspect="1"/>
          </p:cNvGrpSpPr>
          <p:nvPr/>
        </p:nvGrpSpPr>
        <p:grpSpPr bwMode="auto">
          <a:xfrm>
            <a:off x="961311" y="2583806"/>
            <a:ext cx="2913311" cy="1017984"/>
            <a:chOff x="287" y="1529"/>
            <a:chExt cx="2175" cy="760"/>
          </a:xfrm>
        </p:grpSpPr>
        <p:sp>
          <p:nvSpPr>
            <p:cNvPr id="6163" name="AutoShape 50"/>
            <p:cNvSpPr>
              <a:spLocks noChangeAspect="1" noChangeArrowheads="1" noTextEdit="1"/>
            </p:cNvSpPr>
            <p:nvPr/>
          </p:nvSpPr>
          <p:spPr bwMode="auto">
            <a:xfrm>
              <a:off x="287" y="1529"/>
              <a:ext cx="2172" cy="76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153" tIns="38576" rIns="77153" bIns="38576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6196" name="Picture 5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576"/>
              <a:ext cx="2128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64" name="Rectangle 53"/>
            <p:cNvSpPr>
              <a:spLocks noChangeArrowheads="1"/>
            </p:cNvSpPr>
            <p:nvPr/>
          </p:nvSpPr>
          <p:spPr bwMode="auto">
            <a:xfrm>
              <a:off x="293" y="1535"/>
              <a:ext cx="2115" cy="7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153" tIns="38576" rIns="77153" bIns="38576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65" name="Rectangle 54"/>
            <p:cNvSpPr>
              <a:spLocks noChangeArrowheads="1"/>
            </p:cNvSpPr>
            <p:nvPr/>
          </p:nvSpPr>
          <p:spPr bwMode="auto">
            <a:xfrm>
              <a:off x="1012" y="1944"/>
              <a:ext cx="11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î</a:t>
              </a:r>
              <a:endParaRPr lang="en-US"/>
            </a:p>
          </p:txBody>
        </p:sp>
        <p:sp>
          <p:nvSpPr>
            <p:cNvPr id="6166" name="Rectangle 55"/>
            <p:cNvSpPr>
              <a:spLocks noChangeArrowheads="1"/>
            </p:cNvSpPr>
            <p:nvPr/>
          </p:nvSpPr>
          <p:spPr bwMode="auto">
            <a:xfrm>
              <a:off x="1012" y="1749"/>
              <a:ext cx="11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í</a:t>
              </a:r>
              <a:endParaRPr lang="en-US"/>
            </a:p>
          </p:txBody>
        </p:sp>
        <p:sp>
          <p:nvSpPr>
            <p:cNvPr id="6167" name="Rectangle 56"/>
            <p:cNvSpPr>
              <a:spLocks noChangeArrowheads="1"/>
            </p:cNvSpPr>
            <p:nvPr/>
          </p:nvSpPr>
          <p:spPr bwMode="auto">
            <a:xfrm>
              <a:off x="1012" y="1554"/>
              <a:ext cx="116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ì</a:t>
              </a:r>
              <a:endParaRPr lang="en-US"/>
            </a:p>
          </p:txBody>
        </p:sp>
        <p:sp>
          <p:nvSpPr>
            <p:cNvPr id="6168" name="Rectangle 57"/>
            <p:cNvSpPr>
              <a:spLocks noChangeArrowheads="1"/>
            </p:cNvSpPr>
            <p:nvPr/>
          </p:nvSpPr>
          <p:spPr bwMode="auto">
            <a:xfrm>
              <a:off x="1670" y="1538"/>
              <a:ext cx="12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³</a:t>
              </a:r>
              <a:endParaRPr lang="en-US"/>
            </a:p>
          </p:txBody>
        </p:sp>
        <p:sp>
          <p:nvSpPr>
            <p:cNvPr id="6169" name="Rectangle 58"/>
            <p:cNvSpPr>
              <a:spLocks noChangeArrowheads="1"/>
            </p:cNvSpPr>
            <p:nvPr/>
          </p:nvSpPr>
          <p:spPr bwMode="auto">
            <a:xfrm>
              <a:off x="830" y="1710"/>
              <a:ext cx="12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/>
            </a:p>
          </p:txBody>
        </p:sp>
        <p:sp>
          <p:nvSpPr>
            <p:cNvPr id="6170" name="Rectangle 59"/>
            <p:cNvSpPr>
              <a:spLocks noChangeArrowheads="1"/>
            </p:cNvSpPr>
            <p:nvPr/>
          </p:nvSpPr>
          <p:spPr bwMode="auto">
            <a:xfrm>
              <a:off x="1455" y="1914"/>
              <a:ext cx="911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otherwise</a:t>
              </a:r>
              <a:endParaRPr lang="en-US" dirty="0"/>
            </a:p>
          </p:txBody>
        </p:sp>
        <p:sp>
          <p:nvSpPr>
            <p:cNvPr id="6171" name="Rectangle 60"/>
            <p:cNvSpPr>
              <a:spLocks noChangeArrowheads="1"/>
            </p:cNvSpPr>
            <p:nvPr/>
          </p:nvSpPr>
          <p:spPr bwMode="auto">
            <a:xfrm>
              <a:off x="1503" y="1564"/>
              <a:ext cx="65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/>
            </a:p>
          </p:txBody>
        </p:sp>
        <p:sp>
          <p:nvSpPr>
            <p:cNvPr id="6172" name="Rectangle 61"/>
            <p:cNvSpPr>
              <a:spLocks noChangeArrowheads="1"/>
            </p:cNvSpPr>
            <p:nvPr/>
          </p:nvSpPr>
          <p:spPr bwMode="auto">
            <a:xfrm>
              <a:off x="579" y="1736"/>
              <a:ext cx="65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f</a:t>
              </a:r>
              <a:endParaRPr lang="en-US"/>
            </a:p>
          </p:txBody>
        </p:sp>
        <p:sp>
          <p:nvSpPr>
            <p:cNvPr id="6173" name="Rectangle 62"/>
            <p:cNvSpPr>
              <a:spLocks noChangeArrowheads="1"/>
            </p:cNvSpPr>
            <p:nvPr/>
          </p:nvSpPr>
          <p:spPr bwMode="auto">
            <a:xfrm>
              <a:off x="327" y="1736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/>
            </a:p>
          </p:txBody>
        </p:sp>
        <p:sp>
          <p:nvSpPr>
            <p:cNvPr id="6174" name="Rectangle 63"/>
            <p:cNvSpPr>
              <a:spLocks noChangeArrowheads="1"/>
            </p:cNvSpPr>
            <p:nvPr/>
          </p:nvSpPr>
          <p:spPr bwMode="auto">
            <a:xfrm>
              <a:off x="1125" y="1913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/>
            </a:p>
          </p:txBody>
        </p:sp>
        <p:sp>
          <p:nvSpPr>
            <p:cNvPr id="6175" name="Rectangle 64"/>
            <p:cNvSpPr>
              <a:spLocks noChangeArrowheads="1"/>
            </p:cNvSpPr>
            <p:nvPr/>
          </p:nvSpPr>
          <p:spPr bwMode="auto">
            <a:xfrm>
              <a:off x="1849" y="1563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/>
            </a:p>
          </p:txBody>
        </p:sp>
        <p:sp>
          <p:nvSpPr>
            <p:cNvPr id="6176" name="Rectangle 65"/>
            <p:cNvSpPr>
              <a:spLocks noChangeArrowheads="1"/>
            </p:cNvSpPr>
            <p:nvPr/>
          </p:nvSpPr>
          <p:spPr bwMode="auto">
            <a:xfrm>
              <a:off x="1102" y="1563"/>
              <a:ext cx="117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/>
            </a:p>
          </p:txBody>
        </p:sp>
        <p:sp>
          <p:nvSpPr>
            <p:cNvPr id="6177" name="Rectangle 66"/>
            <p:cNvSpPr>
              <a:spLocks noChangeArrowheads="1"/>
            </p:cNvSpPr>
            <p:nvPr/>
          </p:nvSpPr>
          <p:spPr bwMode="auto">
            <a:xfrm>
              <a:off x="699" y="1735"/>
              <a:ext cx="7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/>
            </a:p>
          </p:txBody>
        </p:sp>
        <p:sp>
          <p:nvSpPr>
            <p:cNvPr id="6178" name="Rectangle 67"/>
            <p:cNvSpPr>
              <a:spLocks noChangeArrowheads="1"/>
            </p:cNvSpPr>
            <p:nvPr/>
          </p:nvSpPr>
          <p:spPr bwMode="auto">
            <a:xfrm>
              <a:off x="452" y="1735"/>
              <a:ext cx="78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r>
                <a:rPr lang="en-US" sz="2447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US"/>
            </a:p>
          </p:txBody>
        </p:sp>
        <p:sp>
          <p:nvSpPr>
            <p:cNvPr id="6179" name="Rectangle 68"/>
            <p:cNvSpPr>
              <a:spLocks noChangeArrowheads="1"/>
            </p:cNvSpPr>
            <p:nvPr/>
          </p:nvSpPr>
          <p:spPr bwMode="auto">
            <a:xfrm>
              <a:off x="290" y="1532"/>
              <a:ext cx="2121" cy="706"/>
            </a:xfrm>
            <a:prstGeom prst="rect">
              <a:avLst/>
            </a:prstGeom>
            <a:noFill/>
            <a:ln w="9525">
              <a:solidFill>
                <a:srgbClr val="00336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7153" tIns="38576" rIns="77153" bIns="38576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1" name="Group 100"/>
          <p:cNvGrpSpPr>
            <a:grpSpLocks/>
          </p:cNvGrpSpPr>
          <p:nvPr/>
        </p:nvGrpSpPr>
        <p:grpSpPr bwMode="auto">
          <a:xfrm>
            <a:off x="9242556" y="535783"/>
            <a:ext cx="1961439" cy="1773357"/>
            <a:chOff x="2160" y="2064"/>
            <a:chExt cx="1536" cy="1536"/>
          </a:xfrm>
        </p:grpSpPr>
        <p:sp>
          <p:nvSpPr>
            <p:cNvPr id="102" name="Oval 101"/>
            <p:cNvSpPr>
              <a:spLocks noChangeArrowheads="1"/>
            </p:cNvSpPr>
            <p:nvPr/>
          </p:nvSpPr>
          <p:spPr bwMode="auto">
            <a:xfrm>
              <a:off x="2160" y="2064"/>
              <a:ext cx="1536" cy="1536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Line 5"/>
            <p:cNvSpPr>
              <a:spLocks noChangeShapeType="1"/>
            </p:cNvSpPr>
            <p:nvPr/>
          </p:nvSpPr>
          <p:spPr bwMode="auto">
            <a:xfrm>
              <a:off x="2928" y="2064"/>
              <a:ext cx="0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Text Box 6"/>
            <p:cNvSpPr txBox="1">
              <a:spLocks noChangeArrowheads="1"/>
            </p:cNvSpPr>
            <p:nvPr/>
          </p:nvSpPr>
          <p:spPr bwMode="auto">
            <a:xfrm>
              <a:off x="2400" y="2947"/>
              <a:ext cx="528" cy="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700" i="1">
                  <a:solidFill>
                    <a:srgbClr val="0033CC"/>
                  </a:solidFill>
                  <a:latin typeface="Times New Roman" panose="02020603050405020304" pitchFamily="18" charset="0"/>
                </a:rPr>
                <a:t>f </a:t>
              </a:r>
              <a:r>
                <a:rPr lang="en-US" altLang="zh-TW" sz="270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grpSp>
          <p:nvGrpSpPr>
            <p:cNvPr id="105" name="Group 104"/>
            <p:cNvGrpSpPr>
              <a:grpSpLocks/>
            </p:cNvGrpSpPr>
            <p:nvPr/>
          </p:nvGrpSpPr>
          <p:grpSpPr bwMode="auto">
            <a:xfrm>
              <a:off x="2976" y="2486"/>
              <a:ext cx="624" cy="456"/>
              <a:chOff x="3792" y="1416"/>
              <a:chExt cx="864" cy="456"/>
            </a:xfrm>
          </p:grpSpPr>
          <p:sp>
            <p:nvSpPr>
              <p:cNvPr id="109" name="Line 8"/>
              <p:cNvSpPr>
                <a:spLocks noChangeShapeType="1"/>
              </p:cNvSpPr>
              <p:nvPr/>
            </p:nvSpPr>
            <p:spPr bwMode="auto">
              <a:xfrm>
                <a:off x="3792" y="1728"/>
                <a:ext cx="8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Freeform 109"/>
              <p:cNvSpPr>
                <a:spLocks/>
              </p:cNvSpPr>
              <p:nvPr/>
            </p:nvSpPr>
            <p:spPr bwMode="auto">
              <a:xfrm>
                <a:off x="3888" y="1416"/>
                <a:ext cx="672" cy="456"/>
              </a:xfrm>
              <a:custGeom>
                <a:avLst/>
                <a:gdLst>
                  <a:gd name="T0" fmla="*/ 0 w 960"/>
                  <a:gd name="T1" fmla="*/ 480 h 480"/>
                  <a:gd name="T2" fmla="*/ 432 w 960"/>
                  <a:gd name="T3" fmla="*/ 480 h 480"/>
                  <a:gd name="T4" fmla="*/ 432 w 960"/>
                  <a:gd name="T5" fmla="*/ 0 h 480"/>
                  <a:gd name="T6" fmla="*/ 960 w 960"/>
                  <a:gd name="T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0" h="480">
                    <a:moveTo>
                      <a:pt x="0" y="480"/>
                    </a:moveTo>
                    <a:lnTo>
                      <a:pt x="432" y="480"/>
                    </a:lnTo>
                    <a:lnTo>
                      <a:pt x="432" y="0"/>
                    </a:lnTo>
                    <a:lnTo>
                      <a:pt x="960" y="0"/>
                    </a:lnTo>
                  </a:path>
                </a:pathLst>
              </a:custGeom>
              <a:noFill/>
              <a:ln w="28575" cmpd="sng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zh-TW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5pPr>
                <a:lvl6pPr marL="22860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6pPr>
                <a:lvl7pPr marL="27432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7pPr>
                <a:lvl8pPr marL="32004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8pPr>
                <a:lvl9pPr marL="3657600" algn="l" defTabSz="914400" rtl="0" eaLnBrk="1" latinLnBrk="0" hangingPunct="1">
                  <a:defRPr kumimoji="1" kern="1200"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06" name="Text Box 10"/>
            <p:cNvSpPr txBox="1">
              <a:spLocks noChangeArrowheads="1"/>
            </p:cNvSpPr>
            <p:nvPr/>
          </p:nvSpPr>
          <p:spPr bwMode="auto">
            <a:xfrm>
              <a:off x="2976" y="2947"/>
              <a:ext cx="576" cy="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2700" i="1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a </a:t>
              </a:r>
              <a:r>
                <a:rPr lang="en-US" altLang="zh-TW" sz="2700" dirty="0">
                  <a:solidFill>
                    <a:srgbClr val="0033CC"/>
                  </a:solidFill>
                  <a:latin typeface="Times New Roman" panose="02020603050405020304" pitchFamily="18" charset="0"/>
                </a:rPr>
                <a:t>(.)</a:t>
              </a:r>
            </a:p>
          </p:txBody>
        </p:sp>
        <p:sp>
          <p:nvSpPr>
            <p:cNvPr id="107" name="Text Box 11"/>
            <p:cNvSpPr txBox="1">
              <a:spLocks noChangeArrowheads="1"/>
            </p:cNvSpPr>
            <p:nvPr/>
          </p:nvSpPr>
          <p:spPr bwMode="auto">
            <a:xfrm>
              <a:off x="3264" y="2486"/>
              <a:ext cx="288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endParaRPr lang="en-US" altLang="zh-TW" sz="1688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8" name="Text Box 12"/>
            <p:cNvSpPr txBox="1">
              <a:spLocks noChangeArrowheads="1"/>
            </p:cNvSpPr>
            <p:nvPr/>
          </p:nvSpPr>
          <p:spPr bwMode="auto">
            <a:xfrm>
              <a:off x="2400" y="2208"/>
              <a:ext cx="471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zh-TW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anose="020B0604020202020204" pitchFamily="34" charset="0"/>
                  <a:ea typeface="新細明體" panose="02020500000000000000" pitchFamily="18" charset="-120"/>
                  <a:cs typeface="+mn-cs"/>
                </a:defRPr>
              </a:lvl9pPr>
            </a:lstStyle>
            <a:p>
              <a:r>
                <a:rPr lang="en-US" altLang="zh-TW" sz="4557" dirty="0">
                  <a:solidFill>
                    <a:srgbClr val="0033CC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</a:t>
              </a:r>
              <a:endParaRPr lang="en-US" altLang="zh-TW" sz="4557" dirty="0">
                <a:solidFill>
                  <a:srgbClr val="0033C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1" name="Text Box 26"/>
          <p:cNvSpPr txBox="1">
            <a:spLocks noChangeArrowheads="1"/>
          </p:cNvSpPr>
          <p:nvPr/>
        </p:nvSpPr>
        <p:spPr bwMode="auto">
          <a:xfrm>
            <a:off x="7311171" y="5385324"/>
            <a:ext cx="1297150" cy="45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sz="2363" dirty="0">
                <a:solidFill>
                  <a:srgbClr val="FF3300"/>
                </a:solidFill>
                <a:latin typeface="Comic Sans MS" panose="030F0702030302020204" pitchFamily="66" charset="0"/>
              </a:rPr>
              <a:t>Sigmoid</a:t>
            </a:r>
          </a:p>
        </p:txBody>
      </p:sp>
      <p:sp>
        <p:nvSpPr>
          <p:cNvPr id="112" name="Text Box 25"/>
          <p:cNvSpPr txBox="1">
            <a:spLocks noChangeArrowheads="1"/>
          </p:cNvSpPr>
          <p:nvPr/>
        </p:nvSpPr>
        <p:spPr bwMode="auto">
          <a:xfrm>
            <a:off x="4513919" y="5365560"/>
            <a:ext cx="928459" cy="45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sz="2363" dirty="0">
                <a:solidFill>
                  <a:srgbClr val="FF3300"/>
                </a:solidFill>
                <a:latin typeface="Comic Sans MS" panose="030F0702030302020204" pitchFamily="66" charset="0"/>
              </a:rPr>
              <a:t>Ramp</a:t>
            </a:r>
          </a:p>
        </p:txBody>
      </p:sp>
      <p:sp>
        <p:nvSpPr>
          <p:cNvPr id="113" name="Text Box 25"/>
          <p:cNvSpPr txBox="1">
            <a:spLocks noChangeArrowheads="1"/>
          </p:cNvSpPr>
          <p:nvPr/>
        </p:nvSpPr>
        <p:spPr bwMode="auto">
          <a:xfrm>
            <a:off x="1778882" y="5365560"/>
            <a:ext cx="865943" cy="455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sz="2363" dirty="0">
                <a:solidFill>
                  <a:srgbClr val="FF3300"/>
                </a:solidFill>
                <a:latin typeface="Comic Sans MS" panose="030F0702030302020204" pitchFamily="66" charset="0"/>
              </a:rPr>
              <a:t>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7505B-3BF0-491E-9605-024F146EA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238" y="3879254"/>
            <a:ext cx="1613873" cy="1080718"/>
          </a:xfrm>
          <a:prstGeom prst="rect">
            <a:avLst/>
          </a:prstGeom>
        </p:spPr>
      </p:pic>
      <p:sp>
        <p:nvSpPr>
          <p:cNvPr id="92" name="Text Box 26">
            <a:extLst>
              <a:ext uri="{FF2B5EF4-FFF2-40B4-BE49-F238E27FC236}">
                <a16:creationId xmlns:a16="http://schemas.microsoft.com/office/drawing/2014/main" id="{AA98AFB2-9246-4A17-8327-88DF858A2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0270" y="5196763"/>
            <a:ext cx="1661134" cy="100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defRPr>
            </a:lvl9pPr>
          </a:lstStyle>
          <a:p>
            <a:r>
              <a:rPr lang="en-US" altLang="zh-TW" sz="2363" dirty="0">
                <a:solidFill>
                  <a:srgbClr val="FF3300"/>
                </a:solidFill>
                <a:latin typeface="Comic Sans MS" panose="030F0702030302020204" pitchFamily="66" charset="0"/>
              </a:rPr>
              <a:t>Tanh </a:t>
            </a:r>
          </a:p>
          <a:p>
            <a:r>
              <a:rPr lang="en-US" altLang="zh-TW" dirty="0">
                <a:solidFill>
                  <a:srgbClr val="FF3300"/>
                </a:solidFill>
                <a:latin typeface="Comic Sans MS" panose="030F0702030302020204" pitchFamily="66" charset="0"/>
              </a:rPr>
              <a:t>(Scaled sigmoid)</a:t>
            </a:r>
          </a:p>
        </p:txBody>
      </p:sp>
      <p:grpSp>
        <p:nvGrpSpPr>
          <p:cNvPr id="93" name="Group 51">
            <a:extLst>
              <a:ext uri="{FF2B5EF4-FFF2-40B4-BE49-F238E27FC236}">
                <a16:creationId xmlns:a16="http://schemas.microsoft.com/office/drawing/2014/main" id="{30BBFF3F-A195-48BE-BC71-86E4E0B320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52064" y="2498750"/>
            <a:ext cx="2030459" cy="1017984"/>
            <a:chOff x="287" y="1529"/>
            <a:chExt cx="2175" cy="760"/>
          </a:xfrm>
        </p:grpSpPr>
        <p:sp>
          <p:nvSpPr>
            <p:cNvPr id="94" name="AutoShape 50">
              <a:extLst>
                <a:ext uri="{FF2B5EF4-FFF2-40B4-BE49-F238E27FC236}">
                  <a16:creationId xmlns:a16="http://schemas.microsoft.com/office/drawing/2014/main" id="{CD068304-9D4E-43DB-89F9-822F070C4FC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7" y="1529"/>
              <a:ext cx="2172" cy="76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153" tIns="38576" rIns="77153" bIns="38576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pic>
          <p:nvPicPr>
            <p:cNvPr id="95" name="Picture 52">
              <a:extLst>
                <a:ext uri="{FF2B5EF4-FFF2-40B4-BE49-F238E27FC236}">
                  <a16:creationId xmlns:a16="http://schemas.microsoft.com/office/drawing/2014/main" id="{BBA6DBEE-AE97-45AB-8AF9-D3168B8F1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576"/>
              <a:ext cx="2128" cy="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ectangle 53">
              <a:extLst>
                <a:ext uri="{FF2B5EF4-FFF2-40B4-BE49-F238E27FC236}">
                  <a16:creationId xmlns:a16="http://schemas.microsoft.com/office/drawing/2014/main" id="{E31DF661-BF4C-4778-99EF-72CBFAA3F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" y="1535"/>
              <a:ext cx="2115" cy="7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7153" tIns="38576" rIns="77153" bIns="38576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Rectangle 55">
              <a:extLst>
                <a:ext uri="{FF2B5EF4-FFF2-40B4-BE49-F238E27FC236}">
                  <a16:creationId xmlns:a16="http://schemas.microsoft.com/office/drawing/2014/main" id="{D6ADF894-D190-4630-B4F7-2816CF335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" y="1749"/>
              <a:ext cx="0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endParaRPr lang="en-US" dirty="0"/>
            </a:p>
          </p:txBody>
        </p:sp>
        <p:sp>
          <p:nvSpPr>
            <p:cNvPr id="121" name="Rectangle 65">
              <a:extLst>
                <a:ext uri="{FF2B5EF4-FFF2-40B4-BE49-F238E27FC236}">
                  <a16:creationId xmlns:a16="http://schemas.microsoft.com/office/drawing/2014/main" id="{5340267C-6600-4748-B919-5521CEB63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" y="1563"/>
              <a:ext cx="0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771571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68">
                  <a:extLst>
                    <a:ext uri="{FF2B5EF4-FFF2-40B4-BE49-F238E27FC236}">
                      <a16:creationId xmlns:a16="http://schemas.microsoft.com/office/drawing/2014/main" id="{BE631853-1AC7-4D3D-928D-7A7FCC347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1532"/>
                  <a:ext cx="2121" cy="706"/>
                </a:xfrm>
                <a:prstGeom prst="rect">
                  <a:avLst/>
                </a:prstGeom>
                <a:noFill/>
                <a:ln w="9525">
                  <a:solidFill>
                    <a:srgbClr val="003366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77153" tIns="38576" rIns="77153" bIns="38576" numCol="1" anchor="ctr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856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sz="1856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856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IN" sz="1856" i="1" dirty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856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1856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sz="1856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56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IN" sz="1856" dirty="0"/>
                </a:p>
              </p:txBody>
            </p:sp>
          </mc:Choice>
          <mc:Fallback xmlns="">
            <p:sp>
              <p:nvSpPr>
                <p:cNvPr id="124" name="Rectangle 68">
                  <a:extLst>
                    <a:ext uri="{FF2B5EF4-FFF2-40B4-BE49-F238E27FC236}">
                      <a16:creationId xmlns:a16="http://schemas.microsoft.com/office/drawing/2014/main" id="{BE631853-1AC7-4D3D-928D-7A7FCC3477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0" y="1532"/>
                  <a:ext cx="2121" cy="7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solidFill>
                    <a:srgbClr val="003366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A5ECA32-92E4-4650-8C2B-43F63CD3E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2618" y="3593711"/>
            <a:ext cx="2027660" cy="188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5CDD7E-D130-4A89-8513-5A777E6BBC10}"/>
              </a:ext>
            </a:extLst>
          </p:cNvPr>
          <p:cNvSpPr txBox="1"/>
          <p:nvPr/>
        </p:nvSpPr>
        <p:spPr>
          <a:xfrm>
            <a:off x="6772947" y="1557861"/>
            <a:ext cx="2319778" cy="63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116" indent="-241116">
              <a:buFont typeface="Arial" panose="020B0604020202020204" pitchFamily="34" charset="0"/>
              <a:buChar char="•"/>
            </a:pPr>
            <a:r>
              <a:rPr lang="en-US" sz="1181" dirty="0"/>
              <a:t>Flat curve (saturation) at tails.</a:t>
            </a:r>
          </a:p>
          <a:p>
            <a:pPr marL="241116" indent="-241116">
              <a:buFont typeface="Arial" panose="020B0604020202020204" pitchFamily="34" charset="0"/>
              <a:buChar char="•"/>
            </a:pPr>
            <a:r>
              <a:rPr lang="en-US" sz="1181" dirty="0"/>
              <a:t>Very small gradients in those regions</a:t>
            </a:r>
          </a:p>
        </p:txBody>
      </p:sp>
    </p:spTree>
    <p:extLst>
      <p:ext uri="{BB962C8B-B14F-4D97-AF65-F5344CB8AC3E}">
        <p14:creationId xmlns:p14="http://schemas.microsoft.com/office/powerpoint/2010/main" val="198079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77006"/>
            <a:ext cx="8210550" cy="533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251" y="1985781"/>
            <a:ext cx="5569446" cy="367144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f(x)=max(0,x) </a:t>
            </a:r>
          </a:p>
          <a:p>
            <a:r>
              <a:rPr lang="en-US" dirty="0"/>
              <a:t>It increases the nonlinear properties of the decision function and of the overall network.</a:t>
            </a:r>
          </a:p>
          <a:p>
            <a:r>
              <a:rPr lang="en-US" dirty="0"/>
              <a:t>This is also known as a ramp function and is analogous to half-wave rectification in electrical engineering.</a:t>
            </a:r>
          </a:p>
          <a:p>
            <a:r>
              <a:rPr lang="en-US" dirty="0"/>
              <a:t>The rectifier is, as of 2018, the most popular activation function for deep neural networks.</a:t>
            </a:r>
          </a:p>
          <a:p>
            <a:r>
              <a:rPr lang="en-US" dirty="0"/>
              <a:t>A smooth approximation (</a:t>
            </a:r>
            <a:r>
              <a:rPr lang="en-US" dirty="0" err="1"/>
              <a:t>softplus</a:t>
            </a:r>
            <a:r>
              <a:rPr lang="en-US" dirty="0"/>
              <a:t>) to the rectifier is the analytic function: f(x)=log(1+exp(x)). Derivative of </a:t>
            </a:r>
            <a:r>
              <a:rPr lang="en-US" dirty="0" err="1"/>
              <a:t>softplus</a:t>
            </a:r>
            <a:r>
              <a:rPr lang="en-US" dirty="0"/>
              <a:t> is the logistic function.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917" y="2261541"/>
            <a:ext cx="4491381" cy="33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4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B78A7C3B7A5E4785725DA0A7F69C71" ma:contentTypeVersion="13" ma:contentTypeDescription="Create a new document." ma:contentTypeScope="" ma:versionID="551e0e42ef4b99361ee8271ad769898a">
  <xsd:schema xmlns:xsd="http://www.w3.org/2001/XMLSchema" xmlns:xs="http://www.w3.org/2001/XMLSchema" xmlns:p="http://schemas.microsoft.com/office/2006/metadata/properties" xmlns:ns3="145e26d5-2673-4836-99fc-0e6261400e9e" xmlns:ns4="3e2d9b1f-66f2-4c86-997c-0bd73dbe770b" targetNamespace="http://schemas.microsoft.com/office/2006/metadata/properties" ma:root="true" ma:fieldsID="69bf76631d83cbffcd7b1fb8896cbf66" ns3:_="" ns4:_="">
    <xsd:import namespace="145e26d5-2673-4836-99fc-0e6261400e9e"/>
    <xsd:import namespace="3e2d9b1f-66f2-4c86-997c-0bd73dbe77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5e26d5-2673-4836-99fc-0e6261400e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2d9b1f-66f2-4c86-997c-0bd73dbe77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F790D5-1CE1-4CED-9B5A-BB7CEBE75E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5e26d5-2673-4836-99fc-0e6261400e9e"/>
    <ds:schemaRef ds:uri="3e2d9b1f-66f2-4c86-997c-0bd73dbe77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76DD67-0E14-41AE-818A-EDB9E48E32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45B1AB-3611-4B2D-899F-8457BEFDA7D1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145e26d5-2673-4836-99fc-0e6261400e9e"/>
    <ds:schemaRef ds:uri="http://schemas.openxmlformats.org/package/2006/metadata/core-properties"/>
    <ds:schemaRef ds:uri="3e2d9b1f-66f2-4c86-997c-0bd73dbe770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8323</TotalTime>
  <Words>1592</Words>
  <Application>Microsoft Office PowerPoint</Application>
  <PresentationFormat>Widescreen</PresentationFormat>
  <Paragraphs>456</Paragraphs>
  <Slides>42</Slides>
  <Notes>35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Comic Sans MS</vt:lpstr>
      <vt:lpstr>Helvetica</vt:lpstr>
      <vt:lpstr>Open Sans</vt:lpstr>
      <vt:lpstr>Segoe UI Light</vt:lpstr>
      <vt:lpstr>Symbol</vt:lpstr>
      <vt:lpstr>Tahoma</vt:lpstr>
      <vt:lpstr>Times New Roman</vt:lpstr>
      <vt:lpstr>Office Theme</vt:lpstr>
      <vt:lpstr>Equation</vt:lpstr>
      <vt:lpstr>Basic Introduction to Deep Learning  </vt:lpstr>
      <vt:lpstr>5 years ago: Computer vs. Human Brain</vt:lpstr>
      <vt:lpstr>PowerPoint Presentation</vt:lpstr>
      <vt:lpstr>How can we mimic the human brain?</vt:lpstr>
      <vt:lpstr>Neuron – Basic Unit of Information Processing</vt:lpstr>
      <vt:lpstr>The Artificial Neuron</vt:lpstr>
      <vt:lpstr>Integration Function </vt:lpstr>
      <vt:lpstr>Activation Functions a (.)</vt:lpstr>
      <vt:lpstr>ReLU (Rectified Linear Units)</vt:lpstr>
      <vt:lpstr>How to train a Perceptron?</vt:lpstr>
      <vt:lpstr>Perceptron Explained – Toy Example</vt:lpstr>
      <vt:lpstr>Perceptron Explained – Toy Example (Contd..)</vt:lpstr>
      <vt:lpstr>PowerPoint Presentation</vt:lpstr>
      <vt:lpstr>PowerPoint Presentation</vt:lpstr>
      <vt:lpstr>What can be achieved by single Perceptron?</vt:lpstr>
      <vt:lpstr>PowerPoint Presentation</vt:lpstr>
      <vt:lpstr>Learning Non-Linear Patterns</vt:lpstr>
      <vt:lpstr>Changing Integration Functions</vt:lpstr>
      <vt:lpstr>Polynomial Kernel Visualization</vt:lpstr>
      <vt:lpstr>Multi-Layered Perceptrons (MLPs)</vt:lpstr>
      <vt:lpstr>What kind of Decision Boundaries do MLPs learn?</vt:lpstr>
      <vt:lpstr>Layer-wise Activation Regions</vt:lpstr>
      <vt:lpstr>Capturing Non-Linearity through Layer Addition</vt:lpstr>
      <vt:lpstr>What is deep learning?</vt:lpstr>
      <vt:lpstr>PowerPoint Presentation</vt:lpstr>
      <vt:lpstr>PowerPoint Presentation</vt:lpstr>
      <vt:lpstr>PowerPoint Presentation</vt:lpstr>
      <vt:lpstr>More Recent Media Hype</vt:lpstr>
      <vt:lpstr>Deep learning is everywhere</vt:lpstr>
      <vt:lpstr>Deep Learning Use Cases</vt:lpstr>
      <vt:lpstr>The Back Propagation Algorithm</vt:lpstr>
      <vt:lpstr>Back Propagation Demo</vt:lpstr>
      <vt:lpstr>Error surface</vt:lpstr>
      <vt:lpstr>Moving down the hill</vt:lpstr>
      <vt:lpstr>Local minima issues in gradient descent learning</vt:lpstr>
      <vt:lpstr>Why worry about ANNs when I have SVM?</vt:lpstr>
      <vt:lpstr>Why worry about ANNs when I have SVM? (Contd..)</vt:lpstr>
      <vt:lpstr>Representation Learning in Vision</vt:lpstr>
      <vt:lpstr>Practical Advice on Applying NNs</vt:lpstr>
      <vt:lpstr>Practical Advice on Applying NNs (Contd..)</vt:lpstr>
      <vt:lpstr>Deep Learning Libraries</vt:lpstr>
      <vt:lpstr>Summary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Networks</dc:title>
  <dc:creator>Manish Gupta</dc:creator>
  <cp:lastModifiedBy>Saumya Saxena</cp:lastModifiedBy>
  <cp:revision>562</cp:revision>
  <dcterms:created xsi:type="dcterms:W3CDTF">2013-12-26T09:02:20Z</dcterms:created>
  <dcterms:modified xsi:type="dcterms:W3CDTF">2020-02-15T15:57:09Z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gmanish@microsoft.com</vt:lpwstr>
  </property>
  <property fmtid="{D5CDD505-2E9C-101B-9397-08002B2CF9AE}" pid="5" name="MSIP_Label_f42aa342-8706-4288-bd11-ebb85995028c_SetDate">
    <vt:lpwstr>2017-12-07T12:23:44.6030499Z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0x01010056B78A7C3B7A5E4785725DA0A7F69C71</vt:lpwstr>
  </property>
</Properties>
</file>